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83" r:id="rId3"/>
    <p:sldId id="517" r:id="rId4"/>
    <p:sldId id="497" r:id="rId5"/>
    <p:sldId id="509" r:id="rId6"/>
    <p:sldId id="510" r:id="rId7"/>
    <p:sldId id="513" r:id="rId8"/>
    <p:sldId id="511" r:id="rId9"/>
    <p:sldId id="521" r:id="rId10"/>
    <p:sldId id="523" r:id="rId11"/>
    <p:sldId id="525" r:id="rId12"/>
    <p:sldId id="526" r:id="rId13"/>
    <p:sldId id="522" r:id="rId14"/>
    <p:sldId id="527" r:id="rId15"/>
    <p:sldId id="524" r:id="rId16"/>
    <p:sldId id="518" r:id="rId17"/>
    <p:sldId id="515" r:id="rId18"/>
    <p:sldId id="516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Castanheira" initials="MC" lastIdx="1" clrIdx="0">
    <p:extLst>
      <p:ext uri="{19B8F6BF-5375-455C-9EA6-DF929625EA0E}">
        <p15:presenceInfo xmlns:p15="http://schemas.microsoft.com/office/powerpoint/2012/main" userId="S::mariana-castanheira@jmilabs.com::d9f8123f-dd49-4841-9860-68b2caf1a606" providerId="AD"/>
      </p:ext>
    </p:extLst>
  </p:cmAuthor>
  <p:cmAuthor id="2" name="Tim Doyle" initials="TD" lastIdx="5" clrIdx="1">
    <p:extLst>
      <p:ext uri="{19B8F6BF-5375-455C-9EA6-DF929625EA0E}">
        <p15:presenceInfo xmlns:p15="http://schemas.microsoft.com/office/powerpoint/2012/main" userId="S::tim-doyle@jmilabs.com::ba264cf0-495c-497b-aeac-783c72060baf" providerId="AD"/>
      </p:ext>
    </p:extLst>
  </p:cmAuthor>
  <p:cmAuthor id="3" name="Sean DeVries" initials="SD" lastIdx="5" clrIdx="2">
    <p:extLst>
      <p:ext uri="{19B8F6BF-5375-455C-9EA6-DF929625EA0E}">
        <p15:presenceInfo xmlns:p15="http://schemas.microsoft.com/office/powerpoint/2012/main" userId="S::sean-devries@jmilabs.com::fb7578b8-af6e-4cba-aad5-09e470859221" providerId="AD"/>
      </p:ext>
    </p:extLst>
  </p:cmAuthor>
  <p:cmAuthor id="4" name="Amy Chen" initials="AC" lastIdx="2" clrIdx="3">
    <p:extLst>
      <p:ext uri="{19B8F6BF-5375-455C-9EA6-DF929625EA0E}">
        <p15:presenceInfo xmlns:p15="http://schemas.microsoft.com/office/powerpoint/2012/main" userId="S::amy-chen@jmilabs.com::12472654-5c3a-462f-a9af-5b2953e74620" providerId="AD"/>
      </p:ext>
    </p:extLst>
  </p:cmAuthor>
  <p:cmAuthor id="5" name="Gauri Deshpande" initials="GD" lastIdx="6" clrIdx="4">
    <p:extLst>
      <p:ext uri="{19B8F6BF-5375-455C-9EA6-DF929625EA0E}">
        <p15:presenceInfo xmlns:p15="http://schemas.microsoft.com/office/powerpoint/2012/main" userId="S::gauri-deshpande@jmilabs.com::1d74357a-c291-4926-9d57-722d4620d4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2BE"/>
    <a:srgbClr val="D0DA41"/>
    <a:srgbClr val="EEC030"/>
    <a:srgbClr val="3F9484"/>
    <a:srgbClr val="395D98"/>
    <a:srgbClr val="F5893A"/>
    <a:srgbClr val="4C2525"/>
    <a:srgbClr val="8DD3F3"/>
    <a:srgbClr val="B0619F"/>
    <a:srgbClr val="90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5735"/>
  </p:normalViewPr>
  <p:slideViewPr>
    <p:cSldViewPr snapToGrid="0">
      <p:cViewPr varScale="1">
        <p:scale>
          <a:sx n="104" d="100"/>
          <a:sy n="104" d="100"/>
        </p:scale>
        <p:origin x="2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Publications\Manuscripts\2018\16-JMI-07%20mcr-1.11\data\11493%20total_line_list_raw_10-26-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astanheiram\Downloads\webtable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7934328063324"/>
          <c:y val="4.1719353084958867E-2"/>
          <c:w val="0.82347230815019734"/>
          <c:h val="0.80300297312839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82BE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A4-144F-89C4-3B3CF2400F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A4-144F-89C4-3B3CF2400F8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A4-144F-89C4-3B3CF2400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Sheet2!$A$2:$A$10</c:f>
              <c:strCache>
                <c:ptCount val="9"/>
                <c:pt idx="0">
                  <c:v>≤0.06</c:v>
                </c:pt>
                <c:pt idx="1">
                  <c:v>0.12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&gt;8</c:v>
                </c:pt>
              </c:strCache>
            </c:strRef>
          </c:cat>
          <c:val>
            <c:numRef>
              <c:f>Sheet2!$B$2:$B$10</c:f>
              <c:numCache>
                <c:formatCode>General</c:formatCode>
                <c:ptCount val="9"/>
                <c:pt idx="0">
                  <c:v>70</c:v>
                </c:pt>
                <c:pt idx="1">
                  <c:v>5941</c:v>
                </c:pt>
                <c:pt idx="2">
                  <c:v>4925</c:v>
                </c:pt>
                <c:pt idx="3">
                  <c:v>202</c:v>
                </c:pt>
                <c:pt idx="4">
                  <c:v>86</c:v>
                </c:pt>
                <c:pt idx="5">
                  <c:v>26</c:v>
                </c:pt>
                <c:pt idx="6">
                  <c:v>34</c:v>
                </c:pt>
                <c:pt idx="7">
                  <c:v>39</c:v>
                </c:pt>
                <c:pt idx="8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1-4441-A692-9ED657BC1D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775407"/>
        <c:axId val="833776207"/>
      </c:barChart>
      <c:catAx>
        <c:axId val="8337754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r>
                  <a:rPr lang="en-US"/>
                  <a:t>Colistin MIC (µg/mL)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833776207"/>
        <c:crosses val="autoZero"/>
        <c:auto val="1"/>
        <c:lblAlgn val="ctr"/>
        <c:lblOffset val="100"/>
        <c:noMultiLvlLbl val="0"/>
      </c:catAx>
      <c:valAx>
        <c:axId val="83377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r>
                  <a:rPr lang="en-US"/>
                  <a:t>No. of isolates</a:t>
                </a:r>
              </a:p>
            </c:rich>
          </c:tx>
          <c:layout>
            <c:manualLayout>
              <c:xMode val="edge"/>
              <c:yMode val="edge"/>
              <c:x val="4.3386106443082148E-2"/>
              <c:y val="0.29061893778944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833775407"/>
        <c:crosses val="autoZero"/>
        <c:crossBetween val="between"/>
        <c:majorUnit val="20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4020202020204" pitchFamily="34" charset="0"/>
          <a:cs typeface="Arial Narrow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Worksheet!$B$1</c:f>
              <c:strCache>
                <c:ptCount val="1"/>
                <c:pt idx="0">
                  <c:v>All sequenced isolates</c:v>
                </c:pt>
              </c:strCache>
            </c:strRef>
          </c:tx>
          <c:spPr>
            <a:solidFill>
              <a:srgbClr val="348E7D"/>
            </a:solidFill>
            <a:ln>
              <a:noFill/>
            </a:ln>
            <a:effectLst/>
          </c:spPr>
          <c:invertIfNegative val="0"/>
          <c:cat>
            <c:strRef>
              <c:f>Worksheet!$A$2:$A$15</c:f>
              <c:strCache>
                <c:ptCount val="14"/>
                <c:pt idx="0">
                  <c:v>Colistin</c:v>
                </c:pt>
                <c:pt idx="1">
                  <c:v>Aztreonam</c:v>
                </c:pt>
                <c:pt idx="2">
                  <c:v>Cefepime</c:v>
                </c:pt>
                <c:pt idx="3">
                  <c:v>Ceftazidime</c:v>
                </c:pt>
                <c:pt idx="4">
                  <c:v>Ceftriaxone</c:v>
                </c:pt>
                <c:pt idx="5">
                  <c:v>Imipenem</c:v>
                </c:pt>
                <c:pt idx="6">
                  <c:v>Meropenem</c:v>
                </c:pt>
                <c:pt idx="7">
                  <c:v>Piperacillin-tazobactam</c:v>
                </c:pt>
                <c:pt idx="8">
                  <c:v>Amikacin</c:v>
                </c:pt>
                <c:pt idx="9">
                  <c:v>Gentamicin</c:v>
                </c:pt>
                <c:pt idx="10">
                  <c:v>Levofloxacin</c:v>
                </c:pt>
                <c:pt idx="11">
                  <c:v>Tetracycline</c:v>
                </c:pt>
                <c:pt idx="12">
                  <c:v>Tigecycline</c:v>
                </c:pt>
                <c:pt idx="13">
                  <c:v>Trimethoprim-sulfamethoxazole</c:v>
                </c:pt>
              </c:strCache>
            </c:strRef>
          </c:cat>
          <c:val>
            <c:numRef>
              <c:f>Worksheet!$B$2:$B$15</c:f>
              <c:numCache>
                <c:formatCode>General</c:formatCode>
                <c:ptCount val="14"/>
                <c:pt idx="0">
                  <c:v>82.5</c:v>
                </c:pt>
                <c:pt idx="1">
                  <c:v>81.7</c:v>
                </c:pt>
                <c:pt idx="2">
                  <c:v>84.3</c:v>
                </c:pt>
                <c:pt idx="3">
                  <c:v>82.5</c:v>
                </c:pt>
                <c:pt idx="4">
                  <c:v>77.900000000000006</c:v>
                </c:pt>
                <c:pt idx="5">
                  <c:v>90.1</c:v>
                </c:pt>
                <c:pt idx="6">
                  <c:v>97.3</c:v>
                </c:pt>
                <c:pt idx="7">
                  <c:v>89.2</c:v>
                </c:pt>
                <c:pt idx="8">
                  <c:v>98.3</c:v>
                </c:pt>
                <c:pt idx="9">
                  <c:v>88</c:v>
                </c:pt>
                <c:pt idx="10">
                  <c:v>76</c:v>
                </c:pt>
                <c:pt idx="11">
                  <c:v>60.6</c:v>
                </c:pt>
                <c:pt idx="12">
                  <c:v>94.8</c:v>
                </c:pt>
                <c:pt idx="13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3-5649-95DF-EEB23447FA77}"/>
            </c:ext>
          </c:extLst>
        </c:ser>
        <c:ser>
          <c:idx val="1"/>
          <c:order val="1"/>
          <c:tx>
            <c:strRef>
              <c:f>Worksheet!$C$1</c:f>
              <c:strCache>
                <c:ptCount val="1"/>
                <c:pt idx="0">
                  <c:v>All mcr-carrying isolates</c:v>
                </c:pt>
              </c:strCache>
            </c:strRef>
          </c:tx>
          <c:spPr>
            <a:solidFill>
              <a:srgbClr val="CDDD27"/>
            </a:solidFill>
            <a:ln>
              <a:noFill/>
            </a:ln>
            <a:effectLst/>
          </c:spPr>
          <c:invertIfNegative val="0"/>
          <c:cat>
            <c:strRef>
              <c:f>Worksheet!$A$2:$A$15</c:f>
              <c:strCache>
                <c:ptCount val="14"/>
                <c:pt idx="0">
                  <c:v>Colistin</c:v>
                </c:pt>
                <c:pt idx="1">
                  <c:v>Aztreonam</c:v>
                </c:pt>
                <c:pt idx="2">
                  <c:v>Cefepime</c:v>
                </c:pt>
                <c:pt idx="3">
                  <c:v>Ceftazidime</c:v>
                </c:pt>
                <c:pt idx="4">
                  <c:v>Ceftriaxone</c:v>
                </c:pt>
                <c:pt idx="5">
                  <c:v>Imipenem</c:v>
                </c:pt>
                <c:pt idx="6">
                  <c:v>Meropenem</c:v>
                </c:pt>
                <c:pt idx="7">
                  <c:v>Piperacillin-tazobactam</c:v>
                </c:pt>
                <c:pt idx="8">
                  <c:v>Amikacin</c:v>
                </c:pt>
                <c:pt idx="9">
                  <c:v>Gentamicin</c:v>
                </c:pt>
                <c:pt idx="10">
                  <c:v>Levofloxacin</c:v>
                </c:pt>
                <c:pt idx="11">
                  <c:v>Tetracycline</c:v>
                </c:pt>
                <c:pt idx="12">
                  <c:v>Tigecycline</c:v>
                </c:pt>
                <c:pt idx="13">
                  <c:v>Trimethoprim-sulfamethoxazole</c:v>
                </c:pt>
              </c:strCache>
            </c:strRef>
          </c:cat>
          <c:val>
            <c:numRef>
              <c:f>Worksheet!$C$2:$C$15</c:f>
              <c:numCache>
                <c:formatCode>General</c:formatCode>
                <c:ptCount val="14"/>
                <c:pt idx="0">
                  <c:v>77.2</c:v>
                </c:pt>
                <c:pt idx="1">
                  <c:v>16.399999999999999</c:v>
                </c:pt>
                <c:pt idx="2">
                  <c:v>52.3</c:v>
                </c:pt>
                <c:pt idx="3">
                  <c:v>17.2</c:v>
                </c:pt>
                <c:pt idx="4">
                  <c:v>12.5</c:v>
                </c:pt>
                <c:pt idx="5">
                  <c:v>82.8</c:v>
                </c:pt>
                <c:pt idx="6">
                  <c:v>87.5</c:v>
                </c:pt>
                <c:pt idx="7">
                  <c:v>44.9</c:v>
                </c:pt>
                <c:pt idx="8">
                  <c:v>96.1</c:v>
                </c:pt>
                <c:pt idx="9">
                  <c:v>57</c:v>
                </c:pt>
                <c:pt idx="10">
                  <c:v>62.5</c:v>
                </c:pt>
                <c:pt idx="11">
                  <c:v>37.5</c:v>
                </c:pt>
                <c:pt idx="12">
                  <c:v>93.8</c:v>
                </c:pt>
                <c:pt idx="13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3-5649-95DF-EEB23447FA77}"/>
            </c:ext>
          </c:extLst>
        </c:ser>
        <c:ser>
          <c:idx val="2"/>
          <c:order val="2"/>
          <c:tx>
            <c:strRef>
              <c:f>Worksheet!$D$1</c:f>
              <c:strCache>
                <c:ptCount val="1"/>
                <c:pt idx="0">
                  <c:v>mcr-9.1-carrying isolates</c:v>
                </c:pt>
              </c:strCache>
            </c:strRef>
          </c:tx>
          <c:spPr>
            <a:solidFill>
              <a:srgbClr val="1D4789"/>
            </a:solidFill>
            <a:ln>
              <a:noFill/>
            </a:ln>
            <a:effectLst/>
          </c:spPr>
          <c:invertIfNegative val="0"/>
          <c:cat>
            <c:strRef>
              <c:f>Worksheet!$A$2:$A$15</c:f>
              <c:strCache>
                <c:ptCount val="14"/>
                <c:pt idx="0">
                  <c:v>Colistin</c:v>
                </c:pt>
                <c:pt idx="1">
                  <c:v>Aztreonam</c:v>
                </c:pt>
                <c:pt idx="2">
                  <c:v>Cefepime</c:v>
                </c:pt>
                <c:pt idx="3">
                  <c:v>Ceftazidime</c:v>
                </c:pt>
                <c:pt idx="4">
                  <c:v>Ceftriaxone</c:v>
                </c:pt>
                <c:pt idx="5">
                  <c:v>Imipenem</c:v>
                </c:pt>
                <c:pt idx="6">
                  <c:v>Meropenem</c:v>
                </c:pt>
                <c:pt idx="7">
                  <c:v>Piperacillin-tazobactam</c:v>
                </c:pt>
                <c:pt idx="8">
                  <c:v>Amikacin</c:v>
                </c:pt>
                <c:pt idx="9">
                  <c:v>Gentamicin</c:v>
                </c:pt>
                <c:pt idx="10">
                  <c:v>Levofloxacin</c:v>
                </c:pt>
                <c:pt idx="11">
                  <c:v>Tetracycline</c:v>
                </c:pt>
                <c:pt idx="12">
                  <c:v>Tigecycline</c:v>
                </c:pt>
                <c:pt idx="13">
                  <c:v>Trimethoprim-sulfamethoxazole</c:v>
                </c:pt>
              </c:strCache>
            </c:strRef>
          </c:cat>
          <c:val>
            <c:numRef>
              <c:f>Worksheet!$D$2:$D$15</c:f>
              <c:numCache>
                <c:formatCode>General</c:formatCode>
                <c:ptCount val="14"/>
                <c:pt idx="0">
                  <c:v>94.5</c:v>
                </c:pt>
                <c:pt idx="1">
                  <c:v>8.8000000000000007</c:v>
                </c:pt>
                <c:pt idx="2">
                  <c:v>45.1</c:v>
                </c:pt>
                <c:pt idx="3">
                  <c:v>8.8000000000000007</c:v>
                </c:pt>
                <c:pt idx="4">
                  <c:v>3.3</c:v>
                </c:pt>
                <c:pt idx="5">
                  <c:v>81.3</c:v>
                </c:pt>
                <c:pt idx="6">
                  <c:v>85.7</c:v>
                </c:pt>
                <c:pt idx="7">
                  <c:v>41.1</c:v>
                </c:pt>
                <c:pt idx="8">
                  <c:v>96.7</c:v>
                </c:pt>
                <c:pt idx="9">
                  <c:v>50.5</c:v>
                </c:pt>
                <c:pt idx="10">
                  <c:v>67</c:v>
                </c:pt>
                <c:pt idx="11">
                  <c:v>46.7</c:v>
                </c:pt>
                <c:pt idx="12">
                  <c:v>93.4</c:v>
                </c:pt>
                <c:pt idx="1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23-5649-95DF-EEB23447F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3344064"/>
        <c:axId val="1913345696"/>
      </c:barChart>
      <c:catAx>
        <c:axId val="19133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913345696"/>
        <c:crosses val="autoZero"/>
        <c:auto val="1"/>
        <c:lblAlgn val="ctr"/>
        <c:lblOffset val="100"/>
        <c:noMultiLvlLbl val="0"/>
      </c:catAx>
      <c:valAx>
        <c:axId val="19133456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r>
                  <a:rPr lang="en-US"/>
                  <a:t>% susceptible/intermediate for colistin (CLSI criteria)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913344064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 Narrow" panose="020B0604020202020204" pitchFamily="34" charset="0"/>
          <a:cs typeface="Arial Narrow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0.56876</cdr:x>
      <cdr:y>0.40461</cdr:y>
    </cdr:from>
    <cdr:to>
      <cdr:x>0.78849</cdr:x>
      <cdr:y>0.70747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CAF196-E742-AF43-949B-48A97B450936}"/>
            </a:ext>
          </a:extLst>
        </cdr:cNvPr>
        <cdr:cNvSpPr txBox="1"/>
      </cdr:nvSpPr>
      <cdr:spPr>
        <a:xfrm xmlns:a="http://schemas.openxmlformats.org/drawingml/2006/main">
          <a:off x="5895642" y="1854618"/>
          <a:ext cx="2277687" cy="138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0.62088</cdr:x>
      <cdr:y>0.0546</cdr:y>
    </cdr:from>
    <cdr:to>
      <cdr:x>0.89354</cdr:x>
      <cdr:y>0.54606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2B525F-532D-B94A-AD2B-5EE62DF56F54}"/>
            </a:ext>
          </a:extLst>
        </cdr:cNvPr>
        <cdr:cNvSpPr txBox="1"/>
      </cdr:nvSpPr>
      <cdr:spPr>
        <a:xfrm xmlns:a="http://schemas.openxmlformats.org/drawingml/2006/main">
          <a:off x="6435969" y="250261"/>
          <a:ext cx="2826327" cy="2252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CF7B6-4A67-432A-B07D-43BCB8DAE66F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295A-D22C-4141-AFC0-08055348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4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6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78EB-D5E7-4694-ABD9-D7798CC110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D7C0-6C4F-4336-9E0C-B9C2460C5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E1843-FBBC-4E10-8D28-DEC4410F0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9ED1C-0397-4911-8344-1E599AA5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8FE1-5ABB-4DBD-A225-27931A16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B5603-4C40-40F9-8D93-4CB7E1BE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33D9-F58E-410D-AB36-0EB91476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CE8A4-0F8A-43C0-B3EA-50D54258D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A3889-7945-422E-8C8D-FD11792C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2622B-EA84-473E-871C-0712E3E6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27827-A490-4767-9C20-564B5FB0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B7767-73D7-438E-95ED-A86E71BA9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96FE4-BDDD-4345-B5E3-733D2F5CF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0706-031B-4C4C-BD5E-87F33544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CF9E-14AE-43F0-A1FC-1FD5410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2B0F9-6E3E-4879-8DF8-92E1EDEA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12192000" cy="94973"/>
          </a:xfrm>
          <a:prstGeom prst="rect">
            <a:avLst/>
          </a:prstGeom>
          <a:solidFill>
            <a:srgbClr val="3249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1D3D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8260" y="1437668"/>
            <a:ext cx="11752729" cy="518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10671" y="17660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7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532D-7699-411A-995D-70D70439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BAEF-22D1-49DB-ACD1-6267C0C24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14EDA-C389-412A-93FB-4BED71E3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C1F1F-89B9-4A52-B492-D8B4A9E7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1AC5-2AA9-403A-B08B-E9278CE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F7C5-1589-4C7F-9BF2-0E54EEAC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BF0EC-7D22-4F91-92AC-C5349B31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F7C5-19F7-4636-A603-937289F3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C0FBC-14ED-461F-B80F-ADA37DC2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C2E2-27BB-4FE1-8FA6-E071E72E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D718-1C83-4B81-B2B9-D9EC29FB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F96C-FAFF-49B6-9B2E-1CEF4FC66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82A96-B187-4423-9E39-A3C621992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D9F19-2C8E-47B7-B356-F1D6F759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007E7-FB2F-4EC7-949C-5C161D68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C3A02-063E-40AB-A8CA-59B2CFFB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07F0-8919-437E-9C74-8553FE29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BB2A-D17E-43B5-B661-BE104365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481DC-5B62-40B5-B5E2-644DC2F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45059-F8AA-4246-AAEC-F67FBB1B4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E7FFE-6034-4B24-8D94-61D46DA1F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6DA71-E7A4-455F-AB3E-2006D438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25D0D-B215-4738-8A26-B7B8AE4A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0AFD8-7180-412A-8719-6AC30693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865B-B83A-4EFD-8853-AFC4E9A3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6F6D7-43FE-4AFA-87AE-21FE510B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1B6C9-A9CF-4F46-A72D-07093AB5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2D2F0-33B4-448F-81CF-8FEF519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9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2EE62-FC7E-444B-88AD-6DABD09F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1D52C-909C-4BB8-BF7A-03B53D26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E5102-05A7-4F49-AB4B-58759F54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E253-3C47-4ED3-949F-C4FF8AA2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6274-C392-488B-9869-3BD0D06A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E394C-4497-4C94-AF88-04D53BC8A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4BAB9-25B8-48CA-82E6-2827A1A3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ABFD6-A0B7-4E59-A584-78984CD4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4227-50ED-456E-A4FA-2EAFC203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5693-2C31-4CA1-86B0-B7DF80D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43F37-106C-42F7-B826-20242F05C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BB73B-BDEB-46D9-A9A5-7094473A3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152D9-0F32-4BD0-9B5D-B478A44B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E9D5A-15CC-4456-9A67-9ABA35D3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39947-A270-4E44-990B-9B09BB88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EB11A-AE91-48B5-A1B9-20A44423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DD8DF-6FA5-4B3E-B336-65353528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081D-62F5-4223-A018-08D2487D0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ABBA-FB1D-4CAA-915B-A74E13D1F235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1AF9-AEEB-493C-8D69-3D0FCF409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D7C28-0F01-497D-B936-F56464EDB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8C83-0995-4A92-9517-796BF810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348" y="652744"/>
            <a:ext cx="74469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Update on Prevalence of </a:t>
            </a:r>
            <a:r>
              <a:rPr lang="en-US" sz="3000" b="1" i="1" dirty="0" err="1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mcr</a:t>
            </a:r>
            <a:r>
              <a:rPr lang="en-US" sz="3000" b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-like Genes Among </a:t>
            </a:r>
            <a:r>
              <a:rPr lang="en-US" sz="3000" b="1" i="1" dirty="0" err="1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Enterobacterales</a:t>
            </a:r>
            <a:r>
              <a:rPr lang="en-US" sz="3000" b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 in a Global Surveillance Program: Decline in Occurrence of </a:t>
            </a:r>
            <a:r>
              <a:rPr lang="en-US" sz="30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mcr-1.1</a:t>
            </a:r>
            <a:r>
              <a:rPr lang="en-US" sz="3000" b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 and Emergence of </a:t>
            </a:r>
            <a:r>
              <a:rPr lang="en-US" sz="30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mcr-9.1</a:t>
            </a:r>
            <a:r>
              <a:rPr lang="en-US" sz="3000" b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 and </a:t>
            </a:r>
            <a:r>
              <a:rPr lang="en-US" sz="30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/>
              </a:rPr>
              <a:t>mcr-10.1</a:t>
            </a:r>
          </a:p>
          <a:p>
            <a:pPr algn="ctr"/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Lalitagauri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M. Deshpande, Andrew P. Davis, Rodrigo E. Mendes, Mariana Castanheira</a:t>
            </a:r>
          </a:p>
          <a:p>
            <a:pPr algn="ctr"/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en-US" sz="2000" dirty="0">
                <a:latin typeface="Arial"/>
                <a:cs typeface="Arial"/>
              </a:rPr>
              <a:t>JMI Laboratories, North Liberty, Iowa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382AB-C9E8-CD47-B086-100AB96DFE99}"/>
              </a:ext>
            </a:extLst>
          </p:cNvPr>
          <p:cNvSpPr txBox="1"/>
          <p:nvPr/>
        </p:nvSpPr>
        <p:spPr>
          <a:xfrm>
            <a:off x="7086599" y="6300788"/>
            <a:ext cx="457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IDWeek 2020  ⏐  Presentation: 166</a:t>
            </a:r>
          </a:p>
        </p:txBody>
      </p:sp>
    </p:spTree>
    <p:extLst>
      <p:ext uri="{BB962C8B-B14F-4D97-AF65-F5344CB8AC3E}">
        <p14:creationId xmlns:p14="http://schemas.microsoft.com/office/powerpoint/2010/main" val="31717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42F6549-BA49-6148-8D9E-4BAE7F1E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78"/>
            <a:ext cx="12191999" cy="60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2AAF38-224C-5B47-93B0-BEE0713CFC3D}"/>
              </a:ext>
            </a:extLst>
          </p:cNvPr>
          <p:cNvSpPr/>
          <p:nvPr/>
        </p:nvSpPr>
        <p:spPr>
          <a:xfrm>
            <a:off x="255078" y="368130"/>
            <a:ext cx="1185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Resistance mechanisms in MCR producing isolates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8387B9-5398-B246-995F-2C938D644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96103"/>
              </p:ext>
            </p:extLst>
          </p:nvPr>
        </p:nvGraphicFramePr>
        <p:xfrm>
          <a:off x="173443" y="1105904"/>
          <a:ext cx="11845114" cy="5599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719">
                  <a:extLst>
                    <a:ext uri="{9D8B030D-6E8A-4147-A177-3AD203B41FA5}">
                      <a16:colId xmlns:a16="http://schemas.microsoft.com/office/drawing/2014/main" val="3942330025"/>
                    </a:ext>
                  </a:extLst>
                </a:gridCol>
                <a:gridCol w="254385">
                  <a:extLst>
                    <a:ext uri="{9D8B030D-6E8A-4147-A177-3AD203B41FA5}">
                      <a16:colId xmlns:a16="http://schemas.microsoft.com/office/drawing/2014/main" val="2110694048"/>
                    </a:ext>
                  </a:extLst>
                </a:gridCol>
                <a:gridCol w="155911">
                  <a:extLst>
                    <a:ext uri="{9D8B030D-6E8A-4147-A177-3AD203B41FA5}">
                      <a16:colId xmlns:a16="http://schemas.microsoft.com/office/drawing/2014/main" val="186638824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09654147"/>
                    </a:ext>
                  </a:extLst>
                </a:gridCol>
                <a:gridCol w="246179">
                  <a:extLst>
                    <a:ext uri="{9D8B030D-6E8A-4147-A177-3AD203B41FA5}">
                      <a16:colId xmlns:a16="http://schemas.microsoft.com/office/drawing/2014/main" val="1422807065"/>
                    </a:ext>
                  </a:extLst>
                </a:gridCol>
                <a:gridCol w="141550">
                  <a:extLst>
                    <a:ext uri="{9D8B030D-6E8A-4147-A177-3AD203B41FA5}">
                      <a16:colId xmlns:a16="http://schemas.microsoft.com/office/drawing/2014/main" val="2209920667"/>
                    </a:ext>
                  </a:extLst>
                </a:gridCol>
                <a:gridCol w="560608">
                  <a:extLst>
                    <a:ext uri="{9D8B030D-6E8A-4147-A177-3AD203B41FA5}">
                      <a16:colId xmlns:a16="http://schemas.microsoft.com/office/drawing/2014/main" val="3743314935"/>
                    </a:ext>
                  </a:extLst>
                </a:gridCol>
                <a:gridCol w="465513">
                  <a:extLst>
                    <a:ext uri="{9D8B030D-6E8A-4147-A177-3AD203B41FA5}">
                      <a16:colId xmlns:a16="http://schemas.microsoft.com/office/drawing/2014/main" val="4021879127"/>
                    </a:ext>
                  </a:extLst>
                </a:gridCol>
                <a:gridCol w="133003">
                  <a:extLst>
                    <a:ext uri="{9D8B030D-6E8A-4147-A177-3AD203B41FA5}">
                      <a16:colId xmlns:a16="http://schemas.microsoft.com/office/drawing/2014/main" val="3337554657"/>
                    </a:ext>
                  </a:extLst>
                </a:gridCol>
                <a:gridCol w="493883">
                  <a:extLst>
                    <a:ext uri="{9D8B030D-6E8A-4147-A177-3AD203B41FA5}">
                      <a16:colId xmlns:a16="http://schemas.microsoft.com/office/drawing/2014/main" val="1096659694"/>
                    </a:ext>
                  </a:extLst>
                </a:gridCol>
                <a:gridCol w="246179">
                  <a:extLst>
                    <a:ext uri="{9D8B030D-6E8A-4147-A177-3AD203B41FA5}">
                      <a16:colId xmlns:a16="http://schemas.microsoft.com/office/drawing/2014/main" val="1474173306"/>
                    </a:ext>
                  </a:extLst>
                </a:gridCol>
                <a:gridCol w="141550">
                  <a:extLst>
                    <a:ext uri="{9D8B030D-6E8A-4147-A177-3AD203B41FA5}">
                      <a16:colId xmlns:a16="http://schemas.microsoft.com/office/drawing/2014/main" val="1851765941"/>
                    </a:ext>
                  </a:extLst>
                </a:gridCol>
                <a:gridCol w="615454">
                  <a:extLst>
                    <a:ext uri="{9D8B030D-6E8A-4147-A177-3AD203B41FA5}">
                      <a16:colId xmlns:a16="http://schemas.microsoft.com/office/drawing/2014/main" val="1319376792"/>
                    </a:ext>
                  </a:extLst>
                </a:gridCol>
                <a:gridCol w="246179">
                  <a:extLst>
                    <a:ext uri="{9D8B030D-6E8A-4147-A177-3AD203B41FA5}">
                      <a16:colId xmlns:a16="http://schemas.microsoft.com/office/drawing/2014/main" val="1134429112"/>
                    </a:ext>
                  </a:extLst>
                </a:gridCol>
                <a:gridCol w="141550">
                  <a:extLst>
                    <a:ext uri="{9D8B030D-6E8A-4147-A177-3AD203B41FA5}">
                      <a16:colId xmlns:a16="http://schemas.microsoft.com/office/drawing/2014/main" val="170098737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55366202"/>
                    </a:ext>
                  </a:extLst>
                </a:gridCol>
                <a:gridCol w="240024">
                  <a:extLst>
                    <a:ext uri="{9D8B030D-6E8A-4147-A177-3AD203B41FA5}">
                      <a16:colId xmlns:a16="http://schemas.microsoft.com/office/drawing/2014/main" val="886933849"/>
                    </a:ext>
                  </a:extLst>
                </a:gridCol>
                <a:gridCol w="141550">
                  <a:extLst>
                    <a:ext uri="{9D8B030D-6E8A-4147-A177-3AD203B41FA5}">
                      <a16:colId xmlns:a16="http://schemas.microsoft.com/office/drawing/2014/main" val="3166537458"/>
                    </a:ext>
                  </a:extLst>
                </a:gridCol>
                <a:gridCol w="1091399">
                  <a:extLst>
                    <a:ext uri="{9D8B030D-6E8A-4147-A177-3AD203B41FA5}">
                      <a16:colId xmlns:a16="http://schemas.microsoft.com/office/drawing/2014/main" val="159588713"/>
                    </a:ext>
                  </a:extLst>
                </a:gridCol>
                <a:gridCol w="240024">
                  <a:extLst>
                    <a:ext uri="{9D8B030D-6E8A-4147-A177-3AD203B41FA5}">
                      <a16:colId xmlns:a16="http://schemas.microsoft.com/office/drawing/2014/main" val="3414508543"/>
                    </a:ext>
                  </a:extLst>
                </a:gridCol>
                <a:gridCol w="141550">
                  <a:extLst>
                    <a:ext uri="{9D8B030D-6E8A-4147-A177-3AD203B41FA5}">
                      <a16:colId xmlns:a16="http://schemas.microsoft.com/office/drawing/2014/main" val="3985108556"/>
                    </a:ext>
                  </a:extLst>
                </a:gridCol>
                <a:gridCol w="584679">
                  <a:extLst>
                    <a:ext uri="{9D8B030D-6E8A-4147-A177-3AD203B41FA5}">
                      <a16:colId xmlns:a16="http://schemas.microsoft.com/office/drawing/2014/main" val="4107724986"/>
                    </a:ext>
                  </a:extLst>
                </a:gridCol>
                <a:gridCol w="254385">
                  <a:extLst>
                    <a:ext uri="{9D8B030D-6E8A-4147-A177-3AD203B41FA5}">
                      <a16:colId xmlns:a16="http://schemas.microsoft.com/office/drawing/2014/main" val="1453667050"/>
                    </a:ext>
                  </a:extLst>
                </a:gridCol>
              </a:tblGrid>
              <a:tr h="3322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Aminoglycosides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ESBL/</a:t>
                      </a:r>
                      <a:r>
                        <a:rPr lang="en-US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pAmpC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Carbapenemases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Fosfomycin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Phenicols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Quinolones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</a:rPr>
                        <a:t>Trimethoprim/</a:t>
                      </a:r>
                    </a:p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</a:rPr>
                        <a:t>sulfonamides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Tetracyclines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22313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IIc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SHV-12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KPC-3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fosA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qnrB2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dfrA19, sul1, sul2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(D)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075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VIM-1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fosA3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catB3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qnrA1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dfrA19, sul1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(A)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0886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IIc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CTX-M-9, SHV-12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KPC-2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fosA4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qnrB4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sul1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tet(B)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613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CTX-M-15, OXA-1_OXA-30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NDM-1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catA2, catB3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qnrB1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dfrA16, sul1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tet(A), tet(D)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0310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ant(2``)-Ia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OXA-181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catB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qnrS1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dfrA14,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(A),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(B)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7815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OXA-48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cmlA4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qnrB38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dfrA14, dfrA19, sul1,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(B),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tet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(D)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8097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ant(2``)-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CTX-M-15, OXA-1_OXA-30, SHV-12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catA1, catA3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oqxA, oqxB19, qnrB2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dfrA14, sul1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97852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ant(2``)-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DHA-1, SHV-12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catA1, cmlA1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qnrB4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dfrA15, dfrA25, sul1,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38699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aac(3)-IIa, aac(6`)-Ib-cr, aac(6`)-IIc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OXA-1_OXA-30, SHV-12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catA1,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floR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oqxB19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dfrA17, sul1,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8601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IId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SHV-5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catA2, cmlA1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oqxA, oqxB19, qnrB1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dfrA17, sul1, sul2, sul3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39438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aac(6`)-Ib-cr, ant(2``)-Ia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SHV-7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catB11, catB3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oqxA, oqxB19, qnrS1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dfrA8,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2080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(6`)-Ib4, ant(2``)-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CMY-2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catB2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oqxA, oqxB25, qnrB2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sul2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94636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CMY-2, CTX-M-55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cmlA5, floR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oqxB25, qnrS1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9352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CMY-2, SHV-12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floR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oqxA, oqxB32, qnrA1, qnrS1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dfrA1, sul1, sul3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45348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aac(3)-IIa, aac(3)-IId, aac(6`)-Ib, aac(6`)-IIc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CTX-M-15, CTX-M-9, OXA-1_OXA-30, SHV-12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oqxA, oqxB32, qnrB2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dfrA12, dfrA14, sul1,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4111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Ib-cr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CTX-M-15, DHA-1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qnrA1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dfrA12, dfrA19, sul1,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8759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aac(3)-IIa, aac(6`)-Ib-cr, ant(2``)-Ia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oqxA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qnrB1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dfrA12, sul1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0161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(6`)-Ib-cr5,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IIc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qnrA1, qnrB4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dfrA12, sul3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1573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CTX-M-3, DHA-1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dfrA14, dfrA16, sul1, sul2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12199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CTX-M-65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dfrA14, sul1, sul2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7480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aac(3)-IId, ant(3``)-Ia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DHA-1, OXA-1_OXA-30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dfrA15, dfrA19, sul1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4766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IId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DHA-1, OXA-1_OXA-30, SHV-12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dfrA16, sul1, sul2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6636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aac(6`)-Ib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OXA-4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dfrA17, sul1, sul3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12165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Ib-cr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dfrA19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11225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aac(6`)-Ib-cr, aph(3`)-Ia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dfrA27, sul1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353161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ant(2``)-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dfrB1, sul1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38099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sul1, sul2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18402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50115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rmtF2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98865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rmtF1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27499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aac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(6`)-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Ib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`, ant(2``)-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23768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ant(3``)-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aph</a:t>
                      </a:r>
                      <a:r>
                        <a:rPr lang="en-US" sz="9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(3`)-</a:t>
                      </a:r>
                      <a:r>
                        <a:rPr lang="en-US" sz="9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60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3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479B0C-83AE-0440-AE51-05A42DC89D3A}"/>
              </a:ext>
            </a:extLst>
          </p:cNvPr>
          <p:cNvGraphicFramePr>
            <a:graphicFrameLocks noGrp="1"/>
          </p:cNvGraphicFramePr>
          <p:nvPr/>
        </p:nvGraphicFramePr>
        <p:xfrm>
          <a:off x="530771" y="1900968"/>
          <a:ext cx="11456259" cy="3969383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83337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71213797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7142360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0866208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85160378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4536709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5168265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799454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80353333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1956354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6874295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1538497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0629646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4191591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15257277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7088215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6832978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1083968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6651605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9936469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1741469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771083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8727056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7536291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5165151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5993406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5217345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000064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63012992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1658598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2960963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1518316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78316201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080656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235556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51336691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99529802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22398384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6380508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553082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3870797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13365377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15422661"/>
                    </a:ext>
                  </a:extLst>
                </a:gridCol>
                <a:gridCol w="849219">
                  <a:extLst>
                    <a:ext uri="{9D8B030D-6E8A-4147-A177-3AD203B41FA5}">
                      <a16:colId xmlns:a16="http://schemas.microsoft.com/office/drawing/2014/main" val="3844805532"/>
                    </a:ext>
                  </a:extLst>
                </a:gridCol>
              </a:tblGrid>
              <a:tr h="1005080"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cloace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C.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freundii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cloace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oxytoca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6724" marR="6724" marT="672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90921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MCR-1.1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&gt;30 isolates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579637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MCR-1.12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91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20-30 isolates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06324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MCR-1.2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10-20 isolates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146612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MCR-1.5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1-10 isolates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07562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MCR-10.1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647982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MCR-3.1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69446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MCR-3.14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887705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MCR-3.5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853348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MCR-4.3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37503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MCR-8.1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94779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MCR-9.1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A3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91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91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873784"/>
                  </a:ext>
                </a:extLst>
              </a:tr>
              <a:tr h="205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MCR-9.1, MCR-4.3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675376"/>
                  </a:ext>
                </a:extLst>
              </a:tr>
              <a:tr h="193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All MCR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91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91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0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052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Aminoglycosides</a:t>
                      </a:r>
                    </a:p>
                  </a:txBody>
                  <a:tcPr marL="6724" marR="6724" marT="672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ESBL/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pAmpC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Carbapenemases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Fosfomycin</a:t>
                      </a: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Phenicols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Quinolones</a:t>
                      </a: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Trimethoprim/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sulfonamides</a:t>
                      </a: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</a:rPr>
                        <a:t>Tetracyclines</a:t>
                      </a:r>
                    </a:p>
                  </a:txBody>
                  <a:tcPr marL="6724" marR="6724" marT="67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920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7C895AB-0258-1048-981F-E669C86249FE}"/>
              </a:ext>
            </a:extLst>
          </p:cNvPr>
          <p:cNvSpPr/>
          <p:nvPr/>
        </p:nvSpPr>
        <p:spPr>
          <a:xfrm rot="5400000">
            <a:off x="5717088" y="-61285"/>
            <a:ext cx="362609" cy="10017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8AF3A-0E3A-3E4D-B9C2-7A8D37960FE2}"/>
              </a:ext>
            </a:extLst>
          </p:cNvPr>
          <p:cNvSpPr/>
          <p:nvPr/>
        </p:nvSpPr>
        <p:spPr>
          <a:xfrm>
            <a:off x="255078" y="368130"/>
            <a:ext cx="1185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Resistance mechanisms in MCR producing isolates</a:t>
            </a:r>
          </a:p>
        </p:txBody>
      </p:sp>
    </p:spTree>
    <p:extLst>
      <p:ext uri="{BB962C8B-B14F-4D97-AF65-F5344CB8AC3E}">
        <p14:creationId xmlns:p14="http://schemas.microsoft.com/office/powerpoint/2010/main" val="13785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89B154-3B51-A84F-A504-68B76EDD5A92}"/>
              </a:ext>
            </a:extLst>
          </p:cNvPr>
          <p:cNvSpPr/>
          <p:nvPr/>
        </p:nvSpPr>
        <p:spPr>
          <a:xfrm>
            <a:off x="255078" y="368130"/>
            <a:ext cx="1185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Colistin MIC values for </a:t>
            </a:r>
            <a:r>
              <a:rPr lang="en-US" sz="3600" b="1" i="1" dirty="0" err="1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mcr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-carrying isolates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69DEE5E8-6E04-3D4E-9A5A-997BCAA0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82" y="1210962"/>
            <a:ext cx="7987836" cy="51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AB7287-C78E-E647-AC2C-C26C2ED45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190126"/>
              </p:ext>
            </p:extLst>
          </p:nvPr>
        </p:nvGraphicFramePr>
        <p:xfrm>
          <a:off x="947651" y="1545551"/>
          <a:ext cx="10515600" cy="529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FF045CD-15BE-B543-B300-144C05CD2173}"/>
              </a:ext>
            </a:extLst>
          </p:cNvPr>
          <p:cNvSpPr/>
          <p:nvPr/>
        </p:nvSpPr>
        <p:spPr>
          <a:xfrm>
            <a:off x="255078" y="368130"/>
            <a:ext cx="1185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Susceptibility profile of </a:t>
            </a:r>
            <a:r>
              <a:rPr lang="en-US" sz="3600" b="1" i="1" dirty="0" err="1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mcr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-carrying isolates</a:t>
            </a:r>
          </a:p>
        </p:txBody>
      </p:sp>
    </p:spTree>
    <p:extLst>
      <p:ext uri="{BB962C8B-B14F-4D97-AF65-F5344CB8AC3E}">
        <p14:creationId xmlns:p14="http://schemas.microsoft.com/office/powerpoint/2010/main" val="7860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4450DCC-E828-C94B-9E45-0589D8FBA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27" y="1014461"/>
            <a:ext cx="5465379" cy="56669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C5E8A6-BDEE-DE4B-B641-9F352FB29A3A}"/>
              </a:ext>
            </a:extLst>
          </p:cNvPr>
          <p:cNvSpPr/>
          <p:nvPr/>
        </p:nvSpPr>
        <p:spPr>
          <a:xfrm>
            <a:off x="255078" y="368130"/>
            <a:ext cx="1185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Prevalence of </a:t>
            </a:r>
            <a:r>
              <a:rPr lang="en-US" sz="3600" b="1" i="1" dirty="0" err="1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mcr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genes in the SENTRY Program</a:t>
            </a:r>
          </a:p>
        </p:txBody>
      </p:sp>
    </p:spTree>
    <p:extLst>
      <p:ext uri="{BB962C8B-B14F-4D97-AF65-F5344CB8AC3E}">
        <p14:creationId xmlns:p14="http://schemas.microsoft.com/office/powerpoint/2010/main" val="35618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AEC247-EAC4-104C-A9DB-703893FB4062}"/>
              </a:ext>
            </a:extLst>
          </p:cNvPr>
          <p:cNvSpPr/>
          <p:nvPr/>
        </p:nvSpPr>
        <p:spPr>
          <a:xfrm>
            <a:off x="539496" y="1554480"/>
            <a:ext cx="107619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monitored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 genes in the SENTRY Antimicrobial Surveillance Program since 2014 among colistin-resistant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pneumoniae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isolates</a:t>
            </a:r>
          </a:p>
          <a:p>
            <a:pPr marL="572770" lvl="2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tabLst>
                <a:tab pos="341313" algn="l"/>
                <a:tab pos="461963" algn="l"/>
              </a:tabLst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2770" lvl="2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tabLst>
                <a:tab pos="341313" algn="l"/>
                <a:tab pos="461963" algn="l"/>
              </a:tabLst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2017-2018, we observed 128/4,246 (2.7%)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-carrying isolates among isolates resistant to cephalosporins and carbapenems included only 17.5% (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=744) colistin resistant isolates</a:t>
            </a:r>
          </a:p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exponential increase of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mcr-9.1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2015.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D6630-7F88-4319-8BC2-6C8B28DB028A}"/>
              </a:ext>
            </a:extLst>
          </p:cNvPr>
          <p:cNvSpPr txBox="1"/>
          <p:nvPr/>
        </p:nvSpPr>
        <p:spPr>
          <a:xfrm>
            <a:off x="539496" y="219456"/>
            <a:ext cx="4439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Conclusions </a:t>
            </a:r>
            <a:endParaRPr lang="id-ID" sz="54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4BC1D6-7BB9-C94D-BA14-DE58E6AD6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8961"/>
              </p:ext>
            </p:extLst>
          </p:nvPr>
        </p:nvGraphicFramePr>
        <p:xfrm>
          <a:off x="1366652" y="2864716"/>
          <a:ext cx="7727472" cy="931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2177">
                  <a:extLst>
                    <a:ext uri="{9D8B030D-6E8A-4147-A177-3AD203B41FA5}">
                      <a16:colId xmlns:a16="http://schemas.microsoft.com/office/drawing/2014/main" val="2839609579"/>
                    </a:ext>
                  </a:extLst>
                </a:gridCol>
                <a:gridCol w="157942">
                  <a:extLst>
                    <a:ext uri="{9D8B030D-6E8A-4147-A177-3AD203B41FA5}">
                      <a16:colId xmlns:a16="http://schemas.microsoft.com/office/drawing/2014/main" val="1204782461"/>
                    </a:ext>
                  </a:extLst>
                </a:gridCol>
                <a:gridCol w="3757353">
                  <a:extLst>
                    <a:ext uri="{9D8B030D-6E8A-4147-A177-3AD203B41FA5}">
                      <a16:colId xmlns:a16="http://schemas.microsoft.com/office/drawing/2014/main" val="2283884606"/>
                    </a:ext>
                  </a:extLst>
                </a:gridCol>
              </a:tblGrid>
              <a:tr h="332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2014-2015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2016</a:t>
                      </a:r>
                    </a:p>
                  </a:txBody>
                  <a:tcPr marL="5757" marR="5757" marT="5757" marB="0" anchor="b">
                    <a:solidFill>
                      <a:srgbClr val="148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5869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4.9% (19/390)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E. coli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and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K. pneumoniae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6.0% (12/199)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E. coli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and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K. pneumoniae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2374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32.2% (19/59)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E. coli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5757" marR="5757" marT="5757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3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1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B4D6630-7F88-4319-8BC2-6C8B28DB028A}"/>
              </a:ext>
            </a:extLst>
          </p:cNvPr>
          <p:cNvSpPr txBox="1"/>
          <p:nvPr/>
        </p:nvSpPr>
        <p:spPr>
          <a:xfrm>
            <a:off x="539496" y="219456"/>
            <a:ext cx="4439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Conclusions </a:t>
            </a:r>
            <a:endParaRPr lang="id-ID" sz="54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EC247-EAC4-104C-A9DB-703893FB4062}"/>
              </a:ext>
            </a:extLst>
          </p:cNvPr>
          <p:cNvSpPr/>
          <p:nvPr/>
        </p:nvSpPr>
        <p:spPr>
          <a:xfrm>
            <a:off x="539496" y="1388226"/>
            <a:ext cx="107619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isolates carrying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mcr-9.1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cloacae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 complex that had low colistin MIC values (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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 to 1 mg/L).</a:t>
            </a:r>
          </a:p>
          <a:p>
            <a:pPr marL="915670" lvl="2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gene was observed in isolates from 21 countries.</a:t>
            </a:r>
          </a:p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initial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mcr-9.1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was from a colistin-susceptible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Salmonella enterica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serotype Typhimurium, but cloning this gene demonstrated that it could cause resistance.</a:t>
            </a:r>
          </a:p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mcr-9.1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-harboring isolates carried more resistance genes and were more resistant to several antimicrobial agents when compared to isolates carrying other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variants.</a:t>
            </a:r>
          </a:p>
          <a:p>
            <a:pPr marL="458470" lvl="1" indent="-342900">
              <a:spcBef>
                <a:spcPts val="600"/>
              </a:spcBef>
              <a:spcAft>
                <a:spcPts val="12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Isolates harboring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mcr-9.1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monitored and the impact of this gene in colistin resistance should be further investigated.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E1F02-FDDC-CA48-BA41-8FBBC2A08E28}"/>
              </a:ext>
            </a:extLst>
          </p:cNvPr>
          <p:cNvSpPr/>
          <p:nvPr/>
        </p:nvSpPr>
        <p:spPr>
          <a:xfrm>
            <a:off x="9611418" y="6125880"/>
            <a:ext cx="210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Carroll et al., mBio 2019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Kieffer et al., AAC 2019</a:t>
            </a:r>
          </a:p>
        </p:txBody>
      </p:sp>
    </p:spTree>
    <p:extLst>
      <p:ext uri="{BB962C8B-B14F-4D97-AF65-F5344CB8AC3E}">
        <p14:creationId xmlns:p14="http://schemas.microsoft.com/office/powerpoint/2010/main" val="15236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B4D6630-7F88-4319-8BC2-6C8B28DB028A}"/>
              </a:ext>
            </a:extLst>
          </p:cNvPr>
          <p:cNvSpPr txBox="1"/>
          <p:nvPr/>
        </p:nvSpPr>
        <p:spPr>
          <a:xfrm>
            <a:off x="539496" y="219456"/>
            <a:ext cx="7143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Acknowledgements </a:t>
            </a:r>
            <a:endParaRPr lang="id-ID" sz="54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EC247-EAC4-104C-A9DB-703893FB4062}"/>
              </a:ext>
            </a:extLst>
          </p:cNvPr>
          <p:cNvSpPr/>
          <p:nvPr/>
        </p:nvSpPr>
        <p:spPr>
          <a:xfrm>
            <a:off x="539496" y="1554480"/>
            <a:ext cx="1076191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no funding for this study.</a:t>
            </a:r>
          </a:p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authors would like to thank the SENTRY Antimicrobial Surveillance Program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5223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BC6D45-3150-4318-B0C3-92068258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1" y="2866550"/>
            <a:ext cx="1575008" cy="7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6352E-3DEC-4167-865A-527BC35B4014}"/>
              </a:ext>
            </a:extLst>
          </p:cNvPr>
          <p:cNvSpPr txBox="1"/>
          <p:nvPr/>
        </p:nvSpPr>
        <p:spPr>
          <a:xfrm>
            <a:off x="509541" y="1813946"/>
            <a:ext cx="3249387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45718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Achaogen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Allecra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Allergan</a:t>
            </a:r>
          </a:p>
          <a:p>
            <a:pPr defTabSz="476239">
              <a:tabLst>
                <a:tab pos="746107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Amplyx</a:t>
            </a:r>
          </a:p>
          <a:p>
            <a:pPr defTabSz="476239">
              <a:tabLst>
                <a:tab pos="746107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Antabio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Arietis Corp.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Arixa Pharmaceuticals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Astellas Pharma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Athelas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Basilea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Pharmaceuticals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Cidara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CorMedix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DePuy Synthes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Destiny Pharma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Discuva Ltd.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Falk Pharma GmbH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F8F60-95D0-461B-B297-BA6C3F762400}"/>
              </a:ext>
            </a:extLst>
          </p:cNvPr>
          <p:cNvSpPr txBox="1"/>
          <p:nvPr/>
        </p:nvSpPr>
        <p:spPr>
          <a:xfrm>
            <a:off x="3060989" y="1813946"/>
            <a:ext cx="3035011" cy="42319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Emery Pharma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Entasis Therapeuticals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Eurofarma Brasil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Fox Chase Chemical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Center, Inc.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Pharmaceutical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GenePOC Inc.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 Therapeutics, Inc.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GSK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University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Helperby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HiMedia Laboratories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Hoffmann-La Roche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Janssen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 plc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Idorsia Pharmaceuticals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Iterum Therapeutics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Specialists</a:t>
            </a:r>
          </a:p>
          <a:p>
            <a:pPr defTabSz="457189"/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8ADFF-59CA-429E-AE33-ABDD33C0AB19}"/>
              </a:ext>
            </a:extLst>
          </p:cNvPr>
          <p:cNvSpPr txBox="1"/>
          <p:nvPr/>
        </p:nvSpPr>
        <p:spPr>
          <a:xfrm>
            <a:off x="5911187" y="1813946"/>
            <a:ext cx="2692437" cy="42319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Melinta Therapeutics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Merck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Microchem Laboratory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Micromyx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MicuRx Pharmaceuticals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Mutabilis Co.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Nabriva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Pocared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 Therapeutics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Rempex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Novartis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NAEJA-RGM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Paratek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Pfizer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Polyphor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Prokaryotics Inc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Qpex Biopharma</a:t>
            </a:r>
          </a:p>
          <a:p>
            <a:pPr defTabSz="45718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Pharmaceuticals</a:t>
            </a:r>
          </a:p>
          <a:p>
            <a:pPr defTabSz="457189"/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B4874-E130-42BC-BA95-D901319A4C9B}"/>
              </a:ext>
            </a:extLst>
          </p:cNvPr>
          <p:cNvSpPr txBox="1"/>
          <p:nvPr/>
        </p:nvSpPr>
        <p:spPr>
          <a:xfrm>
            <a:off x="8603624" y="1725969"/>
            <a:ext cx="2757093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Roivant Sciences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Shionogi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Spero Therapeutics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Pharmaceuticals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Synlogic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Taisho Pharmaceutical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TenNor Therapeutics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Tetraphase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Medicines Co.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Theravance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VenatoRX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Vyome Therapeutics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Wockhardt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Yukon Pharmaceuticals 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 Lab</a:t>
            </a:r>
          </a:p>
          <a:p>
            <a:pPr defTabSz="476239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Zavante Therapeutics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71D5E4-82AB-4714-A43E-E174CB71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4" y="216637"/>
            <a:ext cx="7088195" cy="93391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324986"/>
                </a:solidFill>
                <a:latin typeface="Century Gothic" panose="020B0502020202020204" pitchFamily="34" charset="0"/>
              </a:rPr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39517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B72BA-E174-414F-9578-E18299B72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48" y="1401815"/>
            <a:ext cx="6351761" cy="44322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D6630-7F88-4319-8BC2-6C8B28DB028A}"/>
              </a:ext>
            </a:extLst>
          </p:cNvPr>
          <p:cNvSpPr txBox="1"/>
          <p:nvPr/>
        </p:nvSpPr>
        <p:spPr>
          <a:xfrm>
            <a:off x="563349" y="346677"/>
            <a:ext cx="5524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Polymyxin Resistance</a:t>
            </a:r>
            <a:endParaRPr lang="id-ID" sz="40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F9B16-D511-EC4B-B809-8B7F62FA2575}"/>
              </a:ext>
            </a:extLst>
          </p:cNvPr>
          <p:cNvSpPr/>
          <p:nvPr/>
        </p:nvSpPr>
        <p:spPr>
          <a:xfrm>
            <a:off x="539495" y="1554481"/>
            <a:ext cx="56307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2770" lvl="1" indent="-4572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cause of resistance is alterations in the components of the LPS biosynthesis pathway</a:t>
            </a:r>
          </a:p>
          <a:p>
            <a:pPr marL="572770" lvl="1" indent="-4572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plasmid mediated </a:t>
            </a:r>
            <a:r>
              <a:rPr lang="en-US" sz="28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reported in 2015</a:t>
            </a:r>
          </a:p>
          <a:p>
            <a:pPr marL="572770" lvl="1" indent="-4572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studies reporting the emergence in humans, livestock, and food products</a:t>
            </a:r>
          </a:p>
        </p:txBody>
      </p:sp>
    </p:spTree>
    <p:extLst>
      <p:ext uri="{BB962C8B-B14F-4D97-AF65-F5344CB8AC3E}">
        <p14:creationId xmlns:p14="http://schemas.microsoft.com/office/powerpoint/2010/main" val="34405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67F08AC-5851-0E48-87D2-6B221AC4FC4F}"/>
              </a:ext>
            </a:extLst>
          </p:cNvPr>
          <p:cNvSpPr txBox="1"/>
          <p:nvPr/>
        </p:nvSpPr>
        <p:spPr>
          <a:xfrm>
            <a:off x="1914224" y="46921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7200" b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6AF26B55-5CB0-CB4F-A470-40CFC06E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0" y="483498"/>
            <a:ext cx="1418434" cy="114893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54B6BA-0797-1B41-ADDA-490CFE3FC5F7}"/>
              </a:ext>
            </a:extLst>
          </p:cNvPr>
          <p:cNvSpPr txBox="1"/>
          <p:nvPr/>
        </p:nvSpPr>
        <p:spPr>
          <a:xfrm>
            <a:off x="2455817" y="457800"/>
            <a:ext cx="782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Occurrence of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mcr-1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E. coli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K. pneumoniae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during 2014-2015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5A1BB1-D1B4-E340-8CB2-A2E940994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5314"/>
              </p:ext>
            </p:extLst>
          </p:nvPr>
        </p:nvGraphicFramePr>
        <p:xfrm>
          <a:off x="738062" y="1741004"/>
          <a:ext cx="10804052" cy="4505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1879">
                  <a:extLst>
                    <a:ext uri="{9D8B030D-6E8A-4147-A177-3AD203B41FA5}">
                      <a16:colId xmlns:a16="http://schemas.microsoft.com/office/drawing/2014/main" val="2001901931"/>
                    </a:ext>
                  </a:extLst>
                </a:gridCol>
                <a:gridCol w="2442654">
                  <a:extLst>
                    <a:ext uri="{9D8B030D-6E8A-4147-A177-3AD203B41FA5}">
                      <a16:colId xmlns:a16="http://schemas.microsoft.com/office/drawing/2014/main" val="3554523534"/>
                    </a:ext>
                  </a:extLst>
                </a:gridCol>
                <a:gridCol w="226167">
                  <a:extLst>
                    <a:ext uri="{9D8B030D-6E8A-4147-A177-3AD203B41FA5}">
                      <a16:colId xmlns:a16="http://schemas.microsoft.com/office/drawing/2014/main" val="639131163"/>
                    </a:ext>
                  </a:extLst>
                </a:gridCol>
                <a:gridCol w="1427784">
                  <a:extLst>
                    <a:ext uri="{9D8B030D-6E8A-4147-A177-3AD203B41FA5}">
                      <a16:colId xmlns:a16="http://schemas.microsoft.com/office/drawing/2014/main" val="729933236"/>
                    </a:ext>
                  </a:extLst>
                </a:gridCol>
                <a:gridCol w="1427784">
                  <a:extLst>
                    <a:ext uri="{9D8B030D-6E8A-4147-A177-3AD203B41FA5}">
                      <a16:colId xmlns:a16="http://schemas.microsoft.com/office/drawing/2014/main" val="253385512"/>
                    </a:ext>
                  </a:extLst>
                </a:gridCol>
                <a:gridCol w="1427784">
                  <a:extLst>
                    <a:ext uri="{9D8B030D-6E8A-4147-A177-3AD203B41FA5}">
                      <a16:colId xmlns:a16="http://schemas.microsoft.com/office/drawing/2014/main" val="2785197096"/>
                    </a:ext>
                  </a:extLst>
                </a:gridCol>
              </a:tblGrid>
              <a:tr h="58695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Country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(City where 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was observed)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No. of 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positive </a:t>
                      </a:r>
                      <a:r>
                        <a:rPr lang="en-US" sz="1800" b="0" i="0" dirty="0" err="1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isolates</a:t>
                      </a:r>
                      <a:r>
                        <a:rPr lang="en-US" sz="1800" b="0" i="0" baseline="30000" dirty="0" err="1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/No. of colistin-resistant isolates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1482B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Colistin MIC (µg/mL) for mcr-1 positive isolates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652421"/>
                  </a:ext>
                </a:extLst>
              </a:tr>
              <a:tr h="452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&gt;8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64041"/>
                  </a:ext>
                </a:extLst>
              </a:tr>
              <a:tr h="2949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All colistin-resistant organisms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19/390 (4.9%)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22974"/>
                  </a:ext>
                </a:extLst>
              </a:tr>
              <a:tr h="2949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E. coli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19/59 (32.2%)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2891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Belgium (Antwerp)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61983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Brazil (Florianopolis)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1/1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52555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Germany (Bonn and Kiel)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5/10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02879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Hong Kong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65285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Italy (Florence, Milan and Rome)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4/9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14578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Malaysia (Kelantan)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77985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Poland (Warsaw)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1/2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54833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Russia (Yekaterinburg)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1/2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959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Spain (Madrid)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3/3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48300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marL="0" marR="0" indent="1270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USA (New York)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1/15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MS Mincho" panose="02020609040205080304" pitchFamily="49" charset="-128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240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DD069C1-512C-184F-A25B-B4E20BB08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62" y="6317525"/>
            <a:ext cx="4063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1600" baseline="30000" dirty="0"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a </a:t>
            </a:r>
            <a:r>
              <a:rPr kumimoji="0" lang="en-US" altLang="ja-JP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All </a:t>
            </a:r>
            <a:r>
              <a:rPr kumimoji="0" lang="en-US" altLang="ja-JP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K. pneumoniae</a:t>
            </a:r>
            <a:r>
              <a:rPr kumimoji="0" lang="en-US" altLang="ja-JP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 isolates were negative for </a:t>
            </a:r>
            <a:r>
              <a:rPr kumimoji="0" lang="en-US" altLang="ja-JP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mcr-1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216B0-0113-304D-BEFF-E7FF4EBEDE00}"/>
              </a:ext>
            </a:extLst>
          </p:cNvPr>
          <p:cNvSpPr/>
          <p:nvPr/>
        </p:nvSpPr>
        <p:spPr>
          <a:xfrm>
            <a:off x="9486727" y="6400200"/>
            <a:ext cx="2444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Castanheira et al. AAC 2016</a:t>
            </a:r>
          </a:p>
        </p:txBody>
      </p:sp>
    </p:spTree>
    <p:extLst>
      <p:ext uri="{BB962C8B-B14F-4D97-AF65-F5344CB8AC3E}">
        <p14:creationId xmlns:p14="http://schemas.microsoft.com/office/powerpoint/2010/main" val="17898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FF2A9D-DACA-6B4E-B918-2B3E3EFB3204}"/>
              </a:ext>
            </a:extLst>
          </p:cNvPr>
          <p:cNvSpPr/>
          <p:nvPr/>
        </p:nvSpPr>
        <p:spPr>
          <a:xfrm>
            <a:off x="9359505" y="6433452"/>
            <a:ext cx="2394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Deshpande et al. AAC 2019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BD6A164-0304-304B-8228-2A28BA32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0" y="483498"/>
            <a:ext cx="1418434" cy="1148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77AC8-1ED6-8647-A1B5-6D33958904CF}"/>
              </a:ext>
            </a:extLst>
          </p:cNvPr>
          <p:cNvSpPr txBox="1"/>
          <p:nvPr/>
        </p:nvSpPr>
        <p:spPr>
          <a:xfrm>
            <a:off x="2455817" y="457800"/>
            <a:ext cx="9090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Occurrence of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mcr-1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mcr-2</a:t>
            </a:r>
            <a:r>
              <a:rPr lang="en-US" sz="3600" b="1" i="1" baseline="30000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E. coli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K. pneumoniae</a:t>
            </a:r>
            <a:r>
              <a:rPr lang="en-US" sz="3600" b="1" dirty="0">
                <a:solidFill>
                  <a:srgbClr val="3249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during 2016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C65630E-C9B9-E04E-BB31-1FE001B27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68979"/>
              </p:ext>
            </p:extLst>
          </p:nvPr>
        </p:nvGraphicFramePr>
        <p:xfrm>
          <a:off x="439615" y="1816476"/>
          <a:ext cx="11312769" cy="458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301DAE8-9540-0842-9179-60A4B273B5C2}"/>
              </a:ext>
            </a:extLst>
          </p:cNvPr>
          <p:cNvSpPr/>
          <p:nvPr/>
        </p:nvSpPr>
        <p:spPr>
          <a:xfrm>
            <a:off x="6063513" y="3368324"/>
            <a:ext cx="1875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" lvl="1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tabLst>
                <a:tab pos="341313" algn="l"/>
                <a:tab pos="461963" algn="l"/>
              </a:tabLst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New gene: </a:t>
            </a:r>
            <a:r>
              <a:rPr lang="en-US" sz="1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mcr-1.11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2A4434-C97C-5A44-80D1-855911AA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08388"/>
              </p:ext>
            </p:extLst>
          </p:nvPr>
        </p:nvGraphicFramePr>
        <p:xfrm>
          <a:off x="8260109" y="2640712"/>
          <a:ext cx="1850909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320">
                  <a:extLst>
                    <a:ext uri="{9D8B030D-6E8A-4147-A177-3AD203B41FA5}">
                      <a16:colId xmlns:a16="http://schemas.microsoft.com/office/drawing/2014/main" val="1523134241"/>
                    </a:ext>
                  </a:extLst>
                </a:gridCol>
                <a:gridCol w="488589">
                  <a:extLst>
                    <a:ext uri="{9D8B030D-6E8A-4147-A177-3AD203B41FA5}">
                      <a16:colId xmlns:a16="http://schemas.microsoft.com/office/drawing/2014/main" val="2981129402"/>
                    </a:ext>
                  </a:extLst>
                </a:gridCol>
              </a:tblGrid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 </a:t>
                      </a: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E. coli</a:t>
                      </a:r>
                    </a:p>
                  </a:txBody>
                  <a:tcPr marL="9525" marR="9525" marT="9525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48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077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United States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2659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Venezuela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2211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Peru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101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Colombia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1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96649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 </a:t>
                      </a:r>
                      <a:r>
                        <a:rPr lang="en-US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K. pneumoniae</a:t>
                      </a:r>
                    </a:p>
                  </a:txBody>
                  <a:tcPr marL="9525" marR="9525" marT="9525" marB="0" anchor="b">
                    <a:solidFill>
                      <a:srgbClr val="1482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48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685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01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Italy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86341"/>
                  </a:ext>
                </a:extLst>
              </a:tr>
            </a:tbl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554E53A0-67F8-ED41-8E44-CDAB60D402F6}"/>
              </a:ext>
            </a:extLst>
          </p:cNvPr>
          <p:cNvSpPr/>
          <p:nvPr/>
        </p:nvSpPr>
        <p:spPr>
          <a:xfrm rot="16200000">
            <a:off x="9077499" y="3541670"/>
            <a:ext cx="216131" cy="3158833"/>
          </a:xfrm>
          <a:prstGeom prst="rightBrace">
            <a:avLst/>
          </a:prstGeom>
          <a:ln w="28575">
            <a:solidFill>
              <a:srgbClr val="148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E20E199-C1AD-A141-900D-35D2A9B27FDF}"/>
              </a:ext>
            </a:extLst>
          </p:cNvPr>
          <p:cNvSpPr/>
          <p:nvPr/>
        </p:nvSpPr>
        <p:spPr>
          <a:xfrm rot="10800000">
            <a:off x="7953897" y="3423005"/>
            <a:ext cx="171058" cy="236897"/>
          </a:xfrm>
          <a:prstGeom prst="rightArrow">
            <a:avLst/>
          </a:prstGeom>
          <a:solidFill>
            <a:srgbClr val="1482BE"/>
          </a:solidFill>
          <a:ln>
            <a:solidFill>
              <a:srgbClr val="148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C43C31A-C7BB-9241-B438-4DA58526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15" y="6414970"/>
            <a:ext cx="2918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1600" baseline="30000" dirty="0"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a </a:t>
            </a:r>
            <a:r>
              <a:rPr kumimoji="0" lang="en-US" altLang="ja-JP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All isolates were negative for </a:t>
            </a:r>
            <a:r>
              <a:rPr kumimoji="0" lang="en-US" altLang="ja-JP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4020202020204" pitchFamily="34" charset="0"/>
                <a:ea typeface="MS Mincho" panose="02020609040205080304" pitchFamily="49" charset="-128"/>
                <a:cs typeface="Arial Narrow" panose="020B0604020202020204" pitchFamily="34" charset="0"/>
              </a:rPr>
              <a:t>mcr-2</a:t>
            </a:r>
            <a:r>
              <a:rPr kumimoji="0" lang="en-US" altLang="ja-JP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ACB046-873B-D849-982D-F0FEB3201612}"/>
              </a:ext>
            </a:extLst>
          </p:cNvPr>
          <p:cNvSpPr txBox="1"/>
          <p:nvPr/>
        </p:nvSpPr>
        <p:spPr>
          <a:xfrm>
            <a:off x="443770" y="2495360"/>
            <a:ext cx="382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MCR is a diverse group</a:t>
            </a:r>
            <a:endParaRPr lang="id-ID" sz="40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4758D2-9F72-2D45-BFC9-2634C31B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24" y="93441"/>
            <a:ext cx="6772872" cy="6772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75FF87-FAF6-1347-BA7D-CB594658338D}"/>
              </a:ext>
            </a:extLst>
          </p:cNvPr>
          <p:cNvSpPr txBox="1"/>
          <p:nvPr/>
        </p:nvSpPr>
        <p:spPr>
          <a:xfrm>
            <a:off x="3880226" y="4965823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5D9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9E00A-69BC-9D43-8FB1-B1B0CF293CDD}"/>
              </a:ext>
            </a:extLst>
          </p:cNvPr>
          <p:cNvSpPr txBox="1"/>
          <p:nvPr/>
        </p:nvSpPr>
        <p:spPr>
          <a:xfrm>
            <a:off x="3944627" y="1659545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252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DD535E-CA76-B146-9E0B-1F51C36210E2}"/>
              </a:ext>
            </a:extLst>
          </p:cNvPr>
          <p:cNvSpPr txBox="1"/>
          <p:nvPr/>
        </p:nvSpPr>
        <p:spPr>
          <a:xfrm>
            <a:off x="3685166" y="2263270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0DA4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BEB87-90C7-7C4E-8580-D4E9835101E6}"/>
              </a:ext>
            </a:extLst>
          </p:cNvPr>
          <p:cNvSpPr txBox="1"/>
          <p:nvPr/>
        </p:nvSpPr>
        <p:spPr>
          <a:xfrm>
            <a:off x="10261153" y="5648675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82B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A8857-8FBA-B54C-911F-CF32A3D7057D}"/>
              </a:ext>
            </a:extLst>
          </p:cNvPr>
          <p:cNvSpPr txBox="1"/>
          <p:nvPr/>
        </p:nvSpPr>
        <p:spPr>
          <a:xfrm>
            <a:off x="4544291" y="823730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DD3F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78C8F-DE08-2F4F-87B5-19B09A0578D1}"/>
              </a:ext>
            </a:extLst>
          </p:cNvPr>
          <p:cNvSpPr txBox="1"/>
          <p:nvPr/>
        </p:nvSpPr>
        <p:spPr>
          <a:xfrm>
            <a:off x="3880227" y="1947129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893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8AF7DC-B112-624B-8D62-4CDCB33F39FB}"/>
              </a:ext>
            </a:extLst>
          </p:cNvPr>
          <p:cNvSpPr txBox="1"/>
          <p:nvPr/>
        </p:nvSpPr>
        <p:spPr>
          <a:xfrm>
            <a:off x="10452256" y="1007588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F9484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7BD8-F919-924F-9467-1EA3DB8F1D3E}"/>
              </a:ext>
            </a:extLst>
          </p:cNvPr>
          <p:cNvSpPr txBox="1"/>
          <p:nvPr/>
        </p:nvSpPr>
        <p:spPr>
          <a:xfrm>
            <a:off x="11004145" y="4439350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0DA4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F07E8-EC8D-4E43-A43E-FAFB80A5212B}"/>
              </a:ext>
            </a:extLst>
          </p:cNvPr>
          <p:cNvSpPr txBox="1"/>
          <p:nvPr/>
        </p:nvSpPr>
        <p:spPr>
          <a:xfrm>
            <a:off x="10713675" y="4965823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C03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7E82D1-35F9-C84B-878C-786E7C66157F}"/>
              </a:ext>
            </a:extLst>
          </p:cNvPr>
          <p:cNvSpPr txBox="1"/>
          <p:nvPr/>
        </p:nvSpPr>
        <p:spPr>
          <a:xfrm>
            <a:off x="5507420" y="162011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0619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MCR-8</a:t>
            </a:r>
          </a:p>
        </p:txBody>
      </p:sp>
    </p:spTree>
    <p:extLst>
      <p:ext uri="{BB962C8B-B14F-4D97-AF65-F5344CB8AC3E}">
        <p14:creationId xmlns:p14="http://schemas.microsoft.com/office/powerpoint/2010/main" val="18008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B4D6630-7F88-4319-8BC2-6C8B28DB028A}"/>
              </a:ext>
            </a:extLst>
          </p:cNvPr>
          <p:cNvSpPr txBox="1"/>
          <p:nvPr/>
        </p:nvSpPr>
        <p:spPr>
          <a:xfrm>
            <a:off x="566928" y="347472"/>
            <a:ext cx="3498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Objective</a:t>
            </a:r>
            <a:endParaRPr lang="id-ID" sz="54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C4648-310E-C747-9F68-E250ABC4DB11}"/>
              </a:ext>
            </a:extLst>
          </p:cNvPr>
          <p:cNvSpPr/>
          <p:nvPr/>
        </p:nvSpPr>
        <p:spPr>
          <a:xfrm>
            <a:off x="0" y="1706880"/>
            <a:ext cx="12192000" cy="3560064"/>
          </a:xfrm>
          <a:prstGeom prst="rect">
            <a:avLst/>
          </a:prstGeom>
          <a:solidFill>
            <a:srgbClr val="D0DA4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ED6FF-4D3A-DF4F-8010-D2FA800AC712}"/>
              </a:ext>
            </a:extLst>
          </p:cNvPr>
          <p:cNvSpPr/>
          <p:nvPr/>
        </p:nvSpPr>
        <p:spPr>
          <a:xfrm>
            <a:off x="539496" y="2276427"/>
            <a:ext cx="10950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" lvl="1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tabLst>
                <a:tab pos="341313" algn="l"/>
                <a:tab pos="461963" algn="l"/>
              </a:tabLst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screened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Enterobacterales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isolates collected during 2017 and 2018 from the SENTRY Antimicrobial Surveillance Program for </a:t>
            </a:r>
            <a:r>
              <a:rPr lang="en-US" sz="3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variants using whole genome sequencing (WGS)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B4D6630-7F88-4319-8BC2-6C8B28DB028A}"/>
              </a:ext>
            </a:extLst>
          </p:cNvPr>
          <p:cNvSpPr txBox="1"/>
          <p:nvPr/>
        </p:nvSpPr>
        <p:spPr>
          <a:xfrm>
            <a:off x="539496" y="219456"/>
            <a:ext cx="3081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Methods</a:t>
            </a:r>
            <a:endParaRPr lang="id-ID" sz="54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EC247-EAC4-104C-A9DB-703893FB4062}"/>
              </a:ext>
            </a:extLst>
          </p:cNvPr>
          <p:cNvSpPr/>
          <p:nvPr/>
        </p:nvSpPr>
        <p:spPr>
          <a:xfrm>
            <a:off x="539496" y="1554480"/>
            <a:ext cx="106904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total of 36,504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Enterobacterales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isolates were susceptibility tested by reference broth microdilution (CLSI; M07, 2018) for colistin and comparator antimicrobial agents. </a:t>
            </a:r>
          </a:p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total of 4,642 were submitted to whole genome sequencing due to MIC values ≥2 mg/L for:</a:t>
            </a:r>
          </a:p>
          <a:p>
            <a:pPr marL="915670" lvl="2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2 of the following agents: ceftazidime, ceftriaxone, aztreonam and cefepime for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 pneumoniae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oxytoca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 cloacae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 complex, and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Citrobacter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spp.</a:t>
            </a:r>
          </a:p>
          <a:p>
            <a:pPr marL="915670" lvl="2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Imipenem and meropenem for all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Enterobacterales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sequences were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assembled and contigs were blasted against a local database for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mcr-1.1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mcr-10.1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subtypes.</a:t>
            </a:r>
          </a:p>
        </p:txBody>
      </p:sp>
    </p:spTree>
    <p:extLst>
      <p:ext uri="{BB962C8B-B14F-4D97-AF65-F5344CB8AC3E}">
        <p14:creationId xmlns:p14="http://schemas.microsoft.com/office/powerpoint/2010/main" val="879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04FD64-DEAC-124D-A905-AA3AEE3C18E1}"/>
              </a:ext>
            </a:extLst>
          </p:cNvPr>
          <p:cNvSpPr txBox="1"/>
          <p:nvPr/>
        </p:nvSpPr>
        <p:spPr>
          <a:xfrm>
            <a:off x="539496" y="219456"/>
            <a:ext cx="2430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324986"/>
                </a:solidFill>
                <a:latin typeface="Century Gothic" panose="020B0502020202020204" pitchFamily="34" charset="0"/>
              </a:rPr>
              <a:t>Results</a:t>
            </a:r>
            <a:endParaRPr lang="id-ID" sz="5400" b="1" i="1" dirty="0">
              <a:solidFill>
                <a:srgbClr val="32498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2D7AA6-FE3E-0A48-AB7C-7C3405D9A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38214"/>
              </p:ext>
            </p:extLst>
          </p:nvPr>
        </p:nvGraphicFramePr>
        <p:xfrm>
          <a:off x="235763" y="3201829"/>
          <a:ext cx="11720473" cy="198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0587">
                  <a:extLst>
                    <a:ext uri="{9D8B030D-6E8A-4147-A177-3AD203B41FA5}">
                      <a16:colId xmlns:a16="http://schemas.microsoft.com/office/drawing/2014/main" val="1079807575"/>
                    </a:ext>
                  </a:extLst>
                </a:gridCol>
                <a:gridCol w="681092">
                  <a:extLst>
                    <a:ext uri="{9D8B030D-6E8A-4147-A177-3AD203B41FA5}">
                      <a16:colId xmlns:a16="http://schemas.microsoft.com/office/drawing/2014/main" val="3017759244"/>
                    </a:ext>
                  </a:extLst>
                </a:gridCol>
                <a:gridCol w="769654">
                  <a:extLst>
                    <a:ext uri="{9D8B030D-6E8A-4147-A177-3AD203B41FA5}">
                      <a16:colId xmlns:a16="http://schemas.microsoft.com/office/drawing/2014/main" val="2951296550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4149124339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2873757654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437620693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1469270098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4128531204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3743104510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301965507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1491962796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3466976951"/>
                    </a:ext>
                  </a:extLst>
                </a:gridCol>
                <a:gridCol w="722914">
                  <a:extLst>
                    <a:ext uri="{9D8B030D-6E8A-4147-A177-3AD203B41FA5}">
                      <a16:colId xmlns:a16="http://schemas.microsoft.com/office/drawing/2014/main" val="2244953179"/>
                    </a:ext>
                  </a:extLst>
                </a:gridCol>
              </a:tblGrid>
              <a:tr h="48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Organisms (No. of isolates)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mcr-1.1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mcr-1.12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mcr-1.2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mcr-1.5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mcr-3.1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mcr-3.14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mcr-3.5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mcr-4.3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mcr-8.1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mcr-9.1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mcr-9.1, mcr-4.3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mcr-10.1</a:t>
                      </a:r>
                    </a:p>
                  </a:txBody>
                  <a:tcPr marL="7035" marR="7035" marT="7035" marB="0" anchor="b">
                    <a:solidFill>
                      <a:srgbClr val="148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77753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All </a:t>
                      </a:r>
                      <a:r>
                        <a:rPr lang="en-US" sz="14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Enterobacterales</a:t>
                      </a:r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(128)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67270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Citrobacter </a:t>
                      </a:r>
                      <a:r>
                        <a:rPr lang="en-US" sz="14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freundii</a:t>
                      </a:r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species complex (4)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12881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Enterobacter cloacae </a:t>
                      </a:r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species complex (89)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99999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Escherichia coli </a:t>
                      </a:r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(16)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48396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Klebsiella </a:t>
                      </a:r>
                      <a:r>
                        <a:rPr lang="en-US" sz="1400" b="0" i="1" u="none" strike="noStrike" dirty="0" err="1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oxytoca</a:t>
                      </a:r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(6)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07238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Klebsiella pneumoniae</a:t>
                      </a:r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(13)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marL="7035" marR="7035" marT="703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5575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1629941-AABB-534F-9F31-F1A7C5F50772}"/>
              </a:ext>
            </a:extLst>
          </p:cNvPr>
          <p:cNvSpPr/>
          <p:nvPr/>
        </p:nvSpPr>
        <p:spPr>
          <a:xfrm>
            <a:off x="3225338" y="3291839"/>
            <a:ext cx="623455" cy="1893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67614-B6D5-A947-84A2-303BA51197F7}"/>
              </a:ext>
            </a:extLst>
          </p:cNvPr>
          <p:cNvSpPr/>
          <p:nvPr/>
        </p:nvSpPr>
        <p:spPr>
          <a:xfrm>
            <a:off x="9703723" y="3291839"/>
            <a:ext cx="623455" cy="1893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D0CCF-AB9E-6440-B21C-A4F953E9A179}"/>
              </a:ext>
            </a:extLst>
          </p:cNvPr>
          <p:cNvSpPr/>
          <p:nvPr/>
        </p:nvSpPr>
        <p:spPr>
          <a:xfrm>
            <a:off x="11152908" y="3300152"/>
            <a:ext cx="745139" cy="1893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6746-70B2-ED42-9DF7-0EC541E15DBC}"/>
              </a:ext>
            </a:extLst>
          </p:cNvPr>
          <p:cNvSpPr/>
          <p:nvPr/>
        </p:nvSpPr>
        <p:spPr>
          <a:xfrm>
            <a:off x="539496" y="1554480"/>
            <a:ext cx="106904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total of 128 (2.8%) isolates carried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genes among the 4,642 isolates sequenced.</a:t>
            </a:r>
          </a:p>
          <a:p>
            <a:pPr marL="458470" lvl="1" indent="-342900">
              <a:spcBef>
                <a:spcPts val="600"/>
              </a:spcBef>
              <a:spcAft>
                <a:spcPts val="600"/>
              </a:spcAft>
              <a:buClr>
                <a:srgbClr val="C1D620"/>
              </a:buClr>
              <a:buSzPct val="151000"/>
              <a:buFont typeface="Arial" panose="020B0604020202020204" pitchFamily="34" charset="0"/>
              <a:buChar char="•"/>
              <a:tabLst>
                <a:tab pos="341313" algn="l"/>
                <a:tab pos="461963" algn="l"/>
              </a:tabLst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isolates were collected in 33 countries.</a:t>
            </a:r>
          </a:p>
        </p:txBody>
      </p:sp>
    </p:spTree>
    <p:extLst>
      <p:ext uri="{BB962C8B-B14F-4D97-AF65-F5344CB8AC3E}">
        <p14:creationId xmlns:p14="http://schemas.microsoft.com/office/powerpoint/2010/main" val="16933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Microsoft Macintosh PowerPoint</Application>
  <PresentationFormat>Widescreen</PresentationFormat>
  <Paragraphs>619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Castanheira</dc:creator>
  <cp:lastModifiedBy>Mariana Castanheira</cp:lastModifiedBy>
  <cp:revision>1</cp:revision>
  <dcterms:created xsi:type="dcterms:W3CDTF">2020-10-19T20:19:58Z</dcterms:created>
  <dcterms:modified xsi:type="dcterms:W3CDTF">2020-10-19T20:20:48Z</dcterms:modified>
</cp:coreProperties>
</file>