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1148000" cy="1920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DCFA113-5BEF-B8CA-4B1B-5DF6E2A5BAA8}" name="Amy Chen" initials="AC" userId="S::amy-chen@jmilabs.com::12472654-5c3a-462f-a9af-5b2953e74620"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8DAE8"/>
    <a:srgbClr val="40488D"/>
    <a:srgbClr val="4472C4"/>
    <a:srgbClr val="FDE1D6"/>
    <a:srgbClr val="F26532"/>
    <a:srgbClr val="4E5593"/>
    <a:srgbClr val="F3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964" autoAdjust="0"/>
    <p:restoredTop sz="94660"/>
  </p:normalViewPr>
  <p:slideViewPr>
    <p:cSldViewPr snapToGrid="0">
      <p:cViewPr varScale="1">
        <p:scale>
          <a:sx n="39" d="100"/>
          <a:sy n="39" d="100"/>
        </p:scale>
        <p:origin x="58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0" y="3142616"/>
            <a:ext cx="30861000" cy="6685280"/>
          </a:xfrm>
        </p:spPr>
        <p:txBody>
          <a:bodyPr anchor="b"/>
          <a:lstStyle>
            <a:lvl1pPr algn="ctr">
              <a:defRPr sz="16800"/>
            </a:lvl1pPr>
          </a:lstStyle>
          <a:p>
            <a:r>
              <a:rPr lang="en-US"/>
              <a:t>Click to edit Master title style</a:t>
            </a:r>
            <a:endParaRPr lang="en-US" dirty="0"/>
          </a:p>
        </p:txBody>
      </p:sp>
      <p:sp>
        <p:nvSpPr>
          <p:cNvPr id="3" name="Subtitle 2"/>
          <p:cNvSpPr>
            <a:spLocks noGrp="1"/>
          </p:cNvSpPr>
          <p:nvPr>
            <p:ph type="subTitle" idx="1"/>
          </p:nvPr>
        </p:nvSpPr>
        <p:spPr>
          <a:xfrm>
            <a:off x="5143500" y="10085706"/>
            <a:ext cx="30861000" cy="4636134"/>
          </a:xfrm>
        </p:spPr>
        <p:txBody>
          <a:bodyPr/>
          <a:lstStyle>
            <a:lvl1pPr marL="0" indent="0" algn="ctr">
              <a:buNone/>
              <a:defRPr sz="6720"/>
            </a:lvl1pPr>
            <a:lvl2pPr marL="1280160" indent="0" algn="ctr">
              <a:buNone/>
              <a:defRPr sz="5600"/>
            </a:lvl2pPr>
            <a:lvl3pPr marL="2560320" indent="0" algn="ctr">
              <a:buNone/>
              <a:defRPr sz="5040"/>
            </a:lvl3pPr>
            <a:lvl4pPr marL="3840480" indent="0" algn="ctr">
              <a:buNone/>
              <a:defRPr sz="4480"/>
            </a:lvl4pPr>
            <a:lvl5pPr marL="5120640" indent="0" algn="ctr">
              <a:buNone/>
              <a:defRPr sz="4480"/>
            </a:lvl5pPr>
            <a:lvl6pPr marL="6400800" indent="0" algn="ctr">
              <a:buNone/>
              <a:defRPr sz="4480"/>
            </a:lvl6pPr>
            <a:lvl7pPr marL="7680960" indent="0" algn="ctr">
              <a:buNone/>
              <a:defRPr sz="4480"/>
            </a:lvl7pPr>
            <a:lvl8pPr marL="8961120" indent="0" algn="ctr">
              <a:buNone/>
              <a:defRPr sz="4480"/>
            </a:lvl8pPr>
            <a:lvl9pPr marL="10241280" indent="0" algn="ctr">
              <a:buNone/>
              <a:defRPr sz="44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518A548-0DA2-4135-980F-1E3F91104409}" type="datetimeFigureOut">
              <a:rPr lang="en-US" smtClean="0"/>
              <a:t>9/12/2022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9012CC-A634-487F-99D5-42E839F13F23}" type="slidenum">
              <a:rPr lang="en-US" smtClean="0"/>
              <a:t>‹#›</a:t>
            </a:fld>
            <a:endParaRPr lang="en-US" dirty="0"/>
          </a:p>
        </p:txBody>
      </p:sp>
    </p:spTree>
    <p:extLst>
      <p:ext uri="{BB962C8B-B14F-4D97-AF65-F5344CB8AC3E}">
        <p14:creationId xmlns:p14="http://schemas.microsoft.com/office/powerpoint/2010/main" val="1072736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18A548-0DA2-4135-980F-1E3F91104409}" type="datetimeFigureOut">
              <a:rPr lang="en-US" smtClean="0"/>
              <a:t>9/12/2022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9012CC-A634-487F-99D5-42E839F13F23}" type="slidenum">
              <a:rPr lang="en-US" smtClean="0"/>
              <a:t>‹#›</a:t>
            </a:fld>
            <a:endParaRPr lang="en-US" dirty="0"/>
          </a:p>
        </p:txBody>
      </p:sp>
    </p:spTree>
    <p:extLst>
      <p:ext uri="{BB962C8B-B14F-4D97-AF65-F5344CB8AC3E}">
        <p14:creationId xmlns:p14="http://schemas.microsoft.com/office/powerpoint/2010/main" val="1431828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446537" y="1022350"/>
            <a:ext cx="8872538" cy="1627314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828925" y="1022350"/>
            <a:ext cx="26103263" cy="1627314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18A548-0DA2-4135-980F-1E3F91104409}" type="datetimeFigureOut">
              <a:rPr lang="en-US" smtClean="0"/>
              <a:t>9/12/2022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9012CC-A634-487F-99D5-42E839F13F23}" type="slidenum">
              <a:rPr lang="en-US" smtClean="0"/>
              <a:t>‹#›</a:t>
            </a:fld>
            <a:endParaRPr lang="en-US" dirty="0"/>
          </a:p>
        </p:txBody>
      </p:sp>
    </p:spTree>
    <p:extLst>
      <p:ext uri="{BB962C8B-B14F-4D97-AF65-F5344CB8AC3E}">
        <p14:creationId xmlns:p14="http://schemas.microsoft.com/office/powerpoint/2010/main" val="547243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18A548-0DA2-4135-980F-1E3F91104409}" type="datetimeFigureOut">
              <a:rPr lang="en-US" smtClean="0"/>
              <a:t>9/12/2022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9012CC-A634-487F-99D5-42E839F13F23}" type="slidenum">
              <a:rPr lang="en-US" smtClean="0"/>
              <a:t>‹#›</a:t>
            </a:fld>
            <a:endParaRPr lang="en-US" dirty="0"/>
          </a:p>
        </p:txBody>
      </p:sp>
    </p:spTree>
    <p:extLst>
      <p:ext uri="{BB962C8B-B14F-4D97-AF65-F5344CB8AC3E}">
        <p14:creationId xmlns:p14="http://schemas.microsoft.com/office/powerpoint/2010/main" val="2436036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07494" y="4787268"/>
            <a:ext cx="35490150" cy="7987664"/>
          </a:xfrm>
        </p:spPr>
        <p:txBody>
          <a:bodyPr anchor="b"/>
          <a:lstStyle>
            <a:lvl1pPr>
              <a:defRPr sz="16800"/>
            </a:lvl1pPr>
          </a:lstStyle>
          <a:p>
            <a:r>
              <a:rPr lang="en-US"/>
              <a:t>Click to edit Master title style</a:t>
            </a:r>
            <a:endParaRPr lang="en-US" dirty="0"/>
          </a:p>
        </p:txBody>
      </p:sp>
      <p:sp>
        <p:nvSpPr>
          <p:cNvPr id="3" name="Text Placeholder 2"/>
          <p:cNvSpPr>
            <a:spLocks noGrp="1"/>
          </p:cNvSpPr>
          <p:nvPr>
            <p:ph type="body" idx="1"/>
          </p:nvPr>
        </p:nvSpPr>
        <p:spPr>
          <a:xfrm>
            <a:off x="2807494" y="12850498"/>
            <a:ext cx="35490150" cy="4200524"/>
          </a:xfrm>
        </p:spPr>
        <p:txBody>
          <a:bodyPr/>
          <a:lstStyle>
            <a:lvl1pPr marL="0" indent="0">
              <a:buNone/>
              <a:defRPr sz="6720">
                <a:solidFill>
                  <a:schemeClr val="tx1">
                    <a:tint val="75000"/>
                  </a:schemeClr>
                </a:solidFill>
              </a:defRPr>
            </a:lvl1pPr>
            <a:lvl2pPr marL="1280160" indent="0">
              <a:buNone/>
              <a:defRPr sz="5600">
                <a:solidFill>
                  <a:schemeClr val="tx1">
                    <a:tint val="75000"/>
                  </a:schemeClr>
                </a:solidFill>
              </a:defRPr>
            </a:lvl2pPr>
            <a:lvl3pPr marL="2560320" indent="0">
              <a:buNone/>
              <a:defRPr sz="5040">
                <a:solidFill>
                  <a:schemeClr val="tx1">
                    <a:tint val="75000"/>
                  </a:schemeClr>
                </a:solidFill>
              </a:defRPr>
            </a:lvl3pPr>
            <a:lvl4pPr marL="3840480" indent="0">
              <a:buNone/>
              <a:defRPr sz="4480">
                <a:solidFill>
                  <a:schemeClr val="tx1">
                    <a:tint val="75000"/>
                  </a:schemeClr>
                </a:solidFill>
              </a:defRPr>
            </a:lvl4pPr>
            <a:lvl5pPr marL="5120640" indent="0">
              <a:buNone/>
              <a:defRPr sz="4480">
                <a:solidFill>
                  <a:schemeClr val="tx1">
                    <a:tint val="75000"/>
                  </a:schemeClr>
                </a:solidFill>
              </a:defRPr>
            </a:lvl5pPr>
            <a:lvl6pPr marL="6400800" indent="0">
              <a:buNone/>
              <a:defRPr sz="4480">
                <a:solidFill>
                  <a:schemeClr val="tx1">
                    <a:tint val="75000"/>
                  </a:schemeClr>
                </a:solidFill>
              </a:defRPr>
            </a:lvl6pPr>
            <a:lvl7pPr marL="7680960" indent="0">
              <a:buNone/>
              <a:defRPr sz="4480">
                <a:solidFill>
                  <a:schemeClr val="tx1">
                    <a:tint val="75000"/>
                  </a:schemeClr>
                </a:solidFill>
              </a:defRPr>
            </a:lvl7pPr>
            <a:lvl8pPr marL="8961120" indent="0">
              <a:buNone/>
              <a:defRPr sz="4480">
                <a:solidFill>
                  <a:schemeClr val="tx1">
                    <a:tint val="75000"/>
                  </a:schemeClr>
                </a:solidFill>
              </a:defRPr>
            </a:lvl8pPr>
            <a:lvl9pPr marL="10241280" indent="0">
              <a:buNone/>
              <a:defRPr sz="44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18A548-0DA2-4135-980F-1E3F91104409}" type="datetimeFigureOut">
              <a:rPr lang="en-US" smtClean="0"/>
              <a:t>9/12/2022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9012CC-A634-487F-99D5-42E839F13F23}" type="slidenum">
              <a:rPr lang="en-US" smtClean="0"/>
              <a:t>‹#›</a:t>
            </a:fld>
            <a:endParaRPr lang="en-US" dirty="0"/>
          </a:p>
        </p:txBody>
      </p:sp>
    </p:spTree>
    <p:extLst>
      <p:ext uri="{BB962C8B-B14F-4D97-AF65-F5344CB8AC3E}">
        <p14:creationId xmlns:p14="http://schemas.microsoft.com/office/powerpoint/2010/main" val="3314677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828925" y="5111750"/>
            <a:ext cx="17487900" cy="121837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0831175" y="5111750"/>
            <a:ext cx="17487900" cy="121837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18A548-0DA2-4135-980F-1E3F91104409}" type="datetimeFigureOut">
              <a:rPr lang="en-US" smtClean="0"/>
              <a:t>9/12/2022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9012CC-A634-487F-99D5-42E839F13F23}" type="slidenum">
              <a:rPr lang="en-US" smtClean="0"/>
              <a:t>‹#›</a:t>
            </a:fld>
            <a:endParaRPr lang="en-US" dirty="0"/>
          </a:p>
        </p:txBody>
      </p:sp>
    </p:spTree>
    <p:extLst>
      <p:ext uri="{BB962C8B-B14F-4D97-AF65-F5344CB8AC3E}">
        <p14:creationId xmlns:p14="http://schemas.microsoft.com/office/powerpoint/2010/main" val="2666804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34285" y="1022352"/>
            <a:ext cx="35490150" cy="37115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834286" y="4707256"/>
            <a:ext cx="17407531" cy="2306954"/>
          </a:xfrm>
        </p:spPr>
        <p:txBody>
          <a:bodyPr anchor="b"/>
          <a:lstStyle>
            <a:lvl1pPr marL="0" indent="0">
              <a:buNone/>
              <a:defRPr sz="6720" b="1"/>
            </a:lvl1pPr>
            <a:lvl2pPr marL="1280160" indent="0">
              <a:buNone/>
              <a:defRPr sz="5600" b="1"/>
            </a:lvl2pPr>
            <a:lvl3pPr marL="2560320" indent="0">
              <a:buNone/>
              <a:defRPr sz="5040" b="1"/>
            </a:lvl3pPr>
            <a:lvl4pPr marL="3840480" indent="0">
              <a:buNone/>
              <a:defRPr sz="4480" b="1"/>
            </a:lvl4pPr>
            <a:lvl5pPr marL="5120640" indent="0">
              <a:buNone/>
              <a:defRPr sz="4480" b="1"/>
            </a:lvl5pPr>
            <a:lvl6pPr marL="6400800" indent="0">
              <a:buNone/>
              <a:defRPr sz="4480" b="1"/>
            </a:lvl6pPr>
            <a:lvl7pPr marL="7680960" indent="0">
              <a:buNone/>
              <a:defRPr sz="4480" b="1"/>
            </a:lvl7pPr>
            <a:lvl8pPr marL="8961120" indent="0">
              <a:buNone/>
              <a:defRPr sz="4480" b="1"/>
            </a:lvl8pPr>
            <a:lvl9pPr marL="10241280" indent="0">
              <a:buNone/>
              <a:defRPr sz="4480" b="1"/>
            </a:lvl9pPr>
          </a:lstStyle>
          <a:p>
            <a:pPr lvl="0"/>
            <a:r>
              <a:rPr lang="en-US"/>
              <a:t>Click to edit Master text styles</a:t>
            </a:r>
          </a:p>
        </p:txBody>
      </p:sp>
      <p:sp>
        <p:nvSpPr>
          <p:cNvPr id="4" name="Content Placeholder 3"/>
          <p:cNvSpPr>
            <a:spLocks noGrp="1"/>
          </p:cNvSpPr>
          <p:nvPr>
            <p:ph sz="half" idx="2"/>
          </p:nvPr>
        </p:nvSpPr>
        <p:spPr>
          <a:xfrm>
            <a:off x="2834286" y="7014210"/>
            <a:ext cx="17407531" cy="103168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0831175" y="4707256"/>
            <a:ext cx="17493260" cy="2306954"/>
          </a:xfrm>
        </p:spPr>
        <p:txBody>
          <a:bodyPr anchor="b"/>
          <a:lstStyle>
            <a:lvl1pPr marL="0" indent="0">
              <a:buNone/>
              <a:defRPr sz="6720" b="1"/>
            </a:lvl1pPr>
            <a:lvl2pPr marL="1280160" indent="0">
              <a:buNone/>
              <a:defRPr sz="5600" b="1"/>
            </a:lvl2pPr>
            <a:lvl3pPr marL="2560320" indent="0">
              <a:buNone/>
              <a:defRPr sz="5040" b="1"/>
            </a:lvl3pPr>
            <a:lvl4pPr marL="3840480" indent="0">
              <a:buNone/>
              <a:defRPr sz="4480" b="1"/>
            </a:lvl4pPr>
            <a:lvl5pPr marL="5120640" indent="0">
              <a:buNone/>
              <a:defRPr sz="4480" b="1"/>
            </a:lvl5pPr>
            <a:lvl6pPr marL="6400800" indent="0">
              <a:buNone/>
              <a:defRPr sz="4480" b="1"/>
            </a:lvl6pPr>
            <a:lvl7pPr marL="7680960" indent="0">
              <a:buNone/>
              <a:defRPr sz="4480" b="1"/>
            </a:lvl7pPr>
            <a:lvl8pPr marL="8961120" indent="0">
              <a:buNone/>
              <a:defRPr sz="4480" b="1"/>
            </a:lvl8pPr>
            <a:lvl9pPr marL="10241280" indent="0">
              <a:buNone/>
              <a:defRPr sz="4480" b="1"/>
            </a:lvl9pPr>
          </a:lstStyle>
          <a:p>
            <a:pPr lvl="0"/>
            <a:r>
              <a:rPr lang="en-US"/>
              <a:t>Click to edit Master text styles</a:t>
            </a:r>
          </a:p>
        </p:txBody>
      </p:sp>
      <p:sp>
        <p:nvSpPr>
          <p:cNvPr id="6" name="Content Placeholder 5"/>
          <p:cNvSpPr>
            <a:spLocks noGrp="1"/>
          </p:cNvSpPr>
          <p:nvPr>
            <p:ph sz="quarter" idx="4"/>
          </p:nvPr>
        </p:nvSpPr>
        <p:spPr>
          <a:xfrm>
            <a:off x="20831175" y="7014210"/>
            <a:ext cx="17493260" cy="103168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18A548-0DA2-4135-980F-1E3F91104409}" type="datetimeFigureOut">
              <a:rPr lang="en-US" smtClean="0"/>
              <a:t>9/12/2022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49012CC-A634-487F-99D5-42E839F13F23}" type="slidenum">
              <a:rPr lang="en-US" smtClean="0"/>
              <a:t>‹#›</a:t>
            </a:fld>
            <a:endParaRPr lang="en-US" dirty="0"/>
          </a:p>
        </p:txBody>
      </p:sp>
    </p:spTree>
    <p:extLst>
      <p:ext uri="{BB962C8B-B14F-4D97-AF65-F5344CB8AC3E}">
        <p14:creationId xmlns:p14="http://schemas.microsoft.com/office/powerpoint/2010/main" val="2076575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18A548-0DA2-4135-980F-1E3F91104409}" type="datetimeFigureOut">
              <a:rPr lang="en-US" smtClean="0"/>
              <a:t>9/12/2022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49012CC-A634-487F-99D5-42E839F13F23}" type="slidenum">
              <a:rPr lang="en-US" smtClean="0"/>
              <a:t>‹#›</a:t>
            </a:fld>
            <a:endParaRPr lang="en-US" dirty="0"/>
          </a:p>
        </p:txBody>
      </p:sp>
    </p:spTree>
    <p:extLst>
      <p:ext uri="{BB962C8B-B14F-4D97-AF65-F5344CB8AC3E}">
        <p14:creationId xmlns:p14="http://schemas.microsoft.com/office/powerpoint/2010/main" val="1810044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18A548-0DA2-4135-980F-1E3F91104409}" type="datetimeFigureOut">
              <a:rPr lang="en-US" smtClean="0"/>
              <a:t>9/12/2022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49012CC-A634-487F-99D5-42E839F13F23}" type="slidenum">
              <a:rPr lang="en-US" smtClean="0"/>
              <a:t>‹#›</a:t>
            </a:fld>
            <a:endParaRPr lang="en-US" dirty="0"/>
          </a:p>
        </p:txBody>
      </p:sp>
    </p:spTree>
    <p:extLst>
      <p:ext uri="{BB962C8B-B14F-4D97-AF65-F5344CB8AC3E}">
        <p14:creationId xmlns:p14="http://schemas.microsoft.com/office/powerpoint/2010/main" val="1418259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34286" y="1280160"/>
            <a:ext cx="13271300" cy="4480560"/>
          </a:xfrm>
        </p:spPr>
        <p:txBody>
          <a:bodyPr anchor="b"/>
          <a:lstStyle>
            <a:lvl1pPr>
              <a:defRPr sz="8960"/>
            </a:lvl1pPr>
          </a:lstStyle>
          <a:p>
            <a:r>
              <a:rPr lang="en-US"/>
              <a:t>Click to edit Master title style</a:t>
            </a:r>
            <a:endParaRPr lang="en-US" dirty="0"/>
          </a:p>
        </p:txBody>
      </p:sp>
      <p:sp>
        <p:nvSpPr>
          <p:cNvPr id="3" name="Content Placeholder 2"/>
          <p:cNvSpPr>
            <a:spLocks noGrp="1"/>
          </p:cNvSpPr>
          <p:nvPr>
            <p:ph idx="1"/>
          </p:nvPr>
        </p:nvSpPr>
        <p:spPr>
          <a:xfrm>
            <a:off x="17493259" y="2764791"/>
            <a:ext cx="20831175" cy="13646150"/>
          </a:xfrm>
        </p:spPr>
        <p:txBody>
          <a:bodyPr/>
          <a:lstStyle>
            <a:lvl1pPr>
              <a:defRPr sz="8960"/>
            </a:lvl1pPr>
            <a:lvl2pPr>
              <a:defRPr sz="7840"/>
            </a:lvl2pPr>
            <a:lvl3pPr>
              <a:defRPr sz="6720"/>
            </a:lvl3pPr>
            <a:lvl4pPr>
              <a:defRPr sz="5600"/>
            </a:lvl4pPr>
            <a:lvl5pPr>
              <a:defRPr sz="5600"/>
            </a:lvl5pPr>
            <a:lvl6pPr>
              <a:defRPr sz="5600"/>
            </a:lvl6pPr>
            <a:lvl7pPr>
              <a:defRPr sz="5600"/>
            </a:lvl7pPr>
            <a:lvl8pPr>
              <a:defRPr sz="5600"/>
            </a:lvl8pPr>
            <a:lvl9pPr>
              <a:defRPr sz="5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34286" y="5760720"/>
            <a:ext cx="13271300" cy="10672446"/>
          </a:xfrm>
        </p:spPr>
        <p:txBody>
          <a:bodyPr/>
          <a:lstStyle>
            <a:lvl1pPr marL="0" indent="0">
              <a:buNone/>
              <a:defRPr sz="4480"/>
            </a:lvl1pPr>
            <a:lvl2pPr marL="1280160" indent="0">
              <a:buNone/>
              <a:defRPr sz="3920"/>
            </a:lvl2pPr>
            <a:lvl3pPr marL="2560320" indent="0">
              <a:buNone/>
              <a:defRPr sz="3360"/>
            </a:lvl3pPr>
            <a:lvl4pPr marL="3840480" indent="0">
              <a:buNone/>
              <a:defRPr sz="2800"/>
            </a:lvl4pPr>
            <a:lvl5pPr marL="5120640" indent="0">
              <a:buNone/>
              <a:defRPr sz="2800"/>
            </a:lvl5pPr>
            <a:lvl6pPr marL="6400800" indent="0">
              <a:buNone/>
              <a:defRPr sz="2800"/>
            </a:lvl6pPr>
            <a:lvl7pPr marL="7680960" indent="0">
              <a:buNone/>
              <a:defRPr sz="2800"/>
            </a:lvl7pPr>
            <a:lvl8pPr marL="8961120" indent="0">
              <a:buNone/>
              <a:defRPr sz="2800"/>
            </a:lvl8pPr>
            <a:lvl9pPr marL="10241280" indent="0">
              <a:buNone/>
              <a:defRPr sz="2800"/>
            </a:lvl9pPr>
          </a:lstStyle>
          <a:p>
            <a:pPr lvl="0"/>
            <a:r>
              <a:rPr lang="en-US"/>
              <a:t>Click to edit Master text styles</a:t>
            </a:r>
          </a:p>
        </p:txBody>
      </p:sp>
      <p:sp>
        <p:nvSpPr>
          <p:cNvPr id="5" name="Date Placeholder 4"/>
          <p:cNvSpPr>
            <a:spLocks noGrp="1"/>
          </p:cNvSpPr>
          <p:nvPr>
            <p:ph type="dt" sz="half" idx="10"/>
          </p:nvPr>
        </p:nvSpPr>
        <p:spPr/>
        <p:txBody>
          <a:bodyPr/>
          <a:lstStyle/>
          <a:p>
            <a:fld id="{B518A548-0DA2-4135-980F-1E3F91104409}" type="datetimeFigureOut">
              <a:rPr lang="en-US" smtClean="0"/>
              <a:t>9/12/2022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9012CC-A634-487F-99D5-42E839F13F23}" type="slidenum">
              <a:rPr lang="en-US" smtClean="0"/>
              <a:t>‹#›</a:t>
            </a:fld>
            <a:endParaRPr lang="en-US" dirty="0"/>
          </a:p>
        </p:txBody>
      </p:sp>
    </p:spTree>
    <p:extLst>
      <p:ext uri="{BB962C8B-B14F-4D97-AF65-F5344CB8AC3E}">
        <p14:creationId xmlns:p14="http://schemas.microsoft.com/office/powerpoint/2010/main" val="2229043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34286" y="1280160"/>
            <a:ext cx="13271300" cy="4480560"/>
          </a:xfrm>
        </p:spPr>
        <p:txBody>
          <a:bodyPr anchor="b"/>
          <a:lstStyle>
            <a:lvl1pPr>
              <a:defRPr sz="89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493259" y="2764791"/>
            <a:ext cx="20831175" cy="13646150"/>
          </a:xfrm>
        </p:spPr>
        <p:txBody>
          <a:bodyPr anchor="t"/>
          <a:lstStyle>
            <a:lvl1pPr marL="0" indent="0">
              <a:buNone/>
              <a:defRPr sz="8960"/>
            </a:lvl1pPr>
            <a:lvl2pPr marL="1280160" indent="0">
              <a:buNone/>
              <a:defRPr sz="7840"/>
            </a:lvl2pPr>
            <a:lvl3pPr marL="2560320" indent="0">
              <a:buNone/>
              <a:defRPr sz="6720"/>
            </a:lvl3pPr>
            <a:lvl4pPr marL="3840480" indent="0">
              <a:buNone/>
              <a:defRPr sz="5600"/>
            </a:lvl4pPr>
            <a:lvl5pPr marL="5120640" indent="0">
              <a:buNone/>
              <a:defRPr sz="5600"/>
            </a:lvl5pPr>
            <a:lvl6pPr marL="6400800" indent="0">
              <a:buNone/>
              <a:defRPr sz="5600"/>
            </a:lvl6pPr>
            <a:lvl7pPr marL="7680960" indent="0">
              <a:buNone/>
              <a:defRPr sz="5600"/>
            </a:lvl7pPr>
            <a:lvl8pPr marL="8961120" indent="0">
              <a:buNone/>
              <a:defRPr sz="5600"/>
            </a:lvl8pPr>
            <a:lvl9pPr marL="10241280" indent="0">
              <a:buNone/>
              <a:defRPr sz="5600"/>
            </a:lvl9pPr>
          </a:lstStyle>
          <a:p>
            <a:r>
              <a:rPr lang="en-US" dirty="0"/>
              <a:t>Click icon to add picture</a:t>
            </a:r>
          </a:p>
        </p:txBody>
      </p:sp>
      <p:sp>
        <p:nvSpPr>
          <p:cNvPr id="4" name="Text Placeholder 3"/>
          <p:cNvSpPr>
            <a:spLocks noGrp="1"/>
          </p:cNvSpPr>
          <p:nvPr>
            <p:ph type="body" sz="half" idx="2"/>
          </p:nvPr>
        </p:nvSpPr>
        <p:spPr>
          <a:xfrm>
            <a:off x="2834286" y="5760720"/>
            <a:ext cx="13271300" cy="10672446"/>
          </a:xfrm>
        </p:spPr>
        <p:txBody>
          <a:bodyPr/>
          <a:lstStyle>
            <a:lvl1pPr marL="0" indent="0">
              <a:buNone/>
              <a:defRPr sz="4480"/>
            </a:lvl1pPr>
            <a:lvl2pPr marL="1280160" indent="0">
              <a:buNone/>
              <a:defRPr sz="3920"/>
            </a:lvl2pPr>
            <a:lvl3pPr marL="2560320" indent="0">
              <a:buNone/>
              <a:defRPr sz="3360"/>
            </a:lvl3pPr>
            <a:lvl4pPr marL="3840480" indent="0">
              <a:buNone/>
              <a:defRPr sz="2800"/>
            </a:lvl4pPr>
            <a:lvl5pPr marL="5120640" indent="0">
              <a:buNone/>
              <a:defRPr sz="2800"/>
            </a:lvl5pPr>
            <a:lvl6pPr marL="6400800" indent="0">
              <a:buNone/>
              <a:defRPr sz="2800"/>
            </a:lvl6pPr>
            <a:lvl7pPr marL="7680960" indent="0">
              <a:buNone/>
              <a:defRPr sz="2800"/>
            </a:lvl7pPr>
            <a:lvl8pPr marL="8961120" indent="0">
              <a:buNone/>
              <a:defRPr sz="2800"/>
            </a:lvl8pPr>
            <a:lvl9pPr marL="10241280" indent="0">
              <a:buNone/>
              <a:defRPr sz="2800"/>
            </a:lvl9pPr>
          </a:lstStyle>
          <a:p>
            <a:pPr lvl="0"/>
            <a:r>
              <a:rPr lang="en-US"/>
              <a:t>Click to edit Master text styles</a:t>
            </a:r>
          </a:p>
        </p:txBody>
      </p:sp>
      <p:sp>
        <p:nvSpPr>
          <p:cNvPr id="5" name="Date Placeholder 4"/>
          <p:cNvSpPr>
            <a:spLocks noGrp="1"/>
          </p:cNvSpPr>
          <p:nvPr>
            <p:ph type="dt" sz="half" idx="10"/>
          </p:nvPr>
        </p:nvSpPr>
        <p:spPr/>
        <p:txBody>
          <a:bodyPr/>
          <a:lstStyle/>
          <a:p>
            <a:fld id="{B518A548-0DA2-4135-980F-1E3F91104409}" type="datetimeFigureOut">
              <a:rPr lang="en-US" smtClean="0"/>
              <a:t>9/12/2022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9012CC-A634-487F-99D5-42E839F13F23}" type="slidenum">
              <a:rPr lang="en-US" smtClean="0"/>
              <a:t>‹#›</a:t>
            </a:fld>
            <a:endParaRPr lang="en-US" dirty="0"/>
          </a:p>
        </p:txBody>
      </p:sp>
    </p:spTree>
    <p:extLst>
      <p:ext uri="{BB962C8B-B14F-4D97-AF65-F5344CB8AC3E}">
        <p14:creationId xmlns:p14="http://schemas.microsoft.com/office/powerpoint/2010/main" val="1068445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28925" y="1022352"/>
            <a:ext cx="35490150" cy="37115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828925" y="5111750"/>
            <a:ext cx="35490150" cy="1218374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828925" y="17797781"/>
            <a:ext cx="9258300" cy="1022350"/>
          </a:xfrm>
          <a:prstGeom prst="rect">
            <a:avLst/>
          </a:prstGeom>
        </p:spPr>
        <p:txBody>
          <a:bodyPr vert="horz" lIns="91440" tIns="45720" rIns="91440" bIns="45720" rtlCol="0" anchor="ctr"/>
          <a:lstStyle>
            <a:lvl1pPr algn="l">
              <a:defRPr sz="3360">
                <a:solidFill>
                  <a:schemeClr val="tx1">
                    <a:tint val="75000"/>
                  </a:schemeClr>
                </a:solidFill>
              </a:defRPr>
            </a:lvl1pPr>
          </a:lstStyle>
          <a:p>
            <a:fld id="{B518A548-0DA2-4135-980F-1E3F91104409}" type="datetimeFigureOut">
              <a:rPr lang="en-US" smtClean="0"/>
              <a:t>9/12/2022</a:t>
            </a:fld>
            <a:endParaRPr lang="en-US" dirty="0"/>
          </a:p>
        </p:txBody>
      </p:sp>
      <p:sp>
        <p:nvSpPr>
          <p:cNvPr id="5" name="Footer Placeholder 4"/>
          <p:cNvSpPr>
            <a:spLocks noGrp="1"/>
          </p:cNvSpPr>
          <p:nvPr>
            <p:ph type="ftr" sz="quarter" idx="3"/>
          </p:nvPr>
        </p:nvSpPr>
        <p:spPr>
          <a:xfrm>
            <a:off x="13630275" y="17797781"/>
            <a:ext cx="13887450" cy="1022350"/>
          </a:xfrm>
          <a:prstGeom prst="rect">
            <a:avLst/>
          </a:prstGeom>
        </p:spPr>
        <p:txBody>
          <a:bodyPr vert="horz" lIns="91440" tIns="45720" rIns="91440" bIns="45720" rtlCol="0" anchor="ctr"/>
          <a:lstStyle>
            <a:lvl1pPr algn="ctr">
              <a:defRPr sz="336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9060775" y="17797781"/>
            <a:ext cx="9258300" cy="1022350"/>
          </a:xfrm>
          <a:prstGeom prst="rect">
            <a:avLst/>
          </a:prstGeom>
        </p:spPr>
        <p:txBody>
          <a:bodyPr vert="horz" lIns="91440" tIns="45720" rIns="91440" bIns="45720" rtlCol="0" anchor="ctr"/>
          <a:lstStyle>
            <a:lvl1pPr algn="r">
              <a:defRPr sz="3360">
                <a:solidFill>
                  <a:schemeClr val="tx1">
                    <a:tint val="75000"/>
                  </a:schemeClr>
                </a:solidFill>
              </a:defRPr>
            </a:lvl1pPr>
          </a:lstStyle>
          <a:p>
            <a:fld id="{449012CC-A634-487F-99D5-42E839F13F23}" type="slidenum">
              <a:rPr lang="en-US" smtClean="0"/>
              <a:t>‹#›</a:t>
            </a:fld>
            <a:endParaRPr lang="en-US" dirty="0"/>
          </a:p>
        </p:txBody>
      </p:sp>
    </p:spTree>
    <p:extLst>
      <p:ext uri="{BB962C8B-B14F-4D97-AF65-F5344CB8AC3E}">
        <p14:creationId xmlns:p14="http://schemas.microsoft.com/office/powerpoint/2010/main" val="15574972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560320" rtl="0" eaLnBrk="1" latinLnBrk="0" hangingPunct="1">
        <a:lnSpc>
          <a:spcPct val="90000"/>
        </a:lnSpc>
        <a:spcBef>
          <a:spcPct val="0"/>
        </a:spcBef>
        <a:buNone/>
        <a:defRPr sz="12320" kern="1200">
          <a:solidFill>
            <a:schemeClr val="tx1"/>
          </a:solidFill>
          <a:latin typeface="+mj-lt"/>
          <a:ea typeface="+mj-ea"/>
          <a:cs typeface="+mj-cs"/>
        </a:defRPr>
      </a:lvl1pPr>
    </p:titleStyle>
    <p:bodyStyle>
      <a:lvl1pPr marL="640080" indent="-640080" algn="l" defTabSz="2560320" rtl="0" eaLnBrk="1" latinLnBrk="0" hangingPunct="1">
        <a:lnSpc>
          <a:spcPct val="90000"/>
        </a:lnSpc>
        <a:spcBef>
          <a:spcPts val="2800"/>
        </a:spcBef>
        <a:buFont typeface="Arial" panose="020B0604020202020204" pitchFamily="34" charset="0"/>
        <a:buChar char="•"/>
        <a:defRPr sz="7840" kern="1200">
          <a:solidFill>
            <a:schemeClr val="tx1"/>
          </a:solidFill>
          <a:latin typeface="+mn-lt"/>
          <a:ea typeface="+mn-ea"/>
          <a:cs typeface="+mn-cs"/>
        </a:defRPr>
      </a:lvl1pPr>
      <a:lvl2pPr marL="1920240" indent="-640080" algn="l" defTabSz="2560320" rtl="0" eaLnBrk="1" latinLnBrk="0" hangingPunct="1">
        <a:lnSpc>
          <a:spcPct val="90000"/>
        </a:lnSpc>
        <a:spcBef>
          <a:spcPts val="1400"/>
        </a:spcBef>
        <a:buFont typeface="Arial" panose="020B0604020202020204" pitchFamily="34" charset="0"/>
        <a:buChar char="•"/>
        <a:defRPr sz="6720" kern="1200">
          <a:solidFill>
            <a:schemeClr val="tx1"/>
          </a:solidFill>
          <a:latin typeface="+mn-lt"/>
          <a:ea typeface="+mn-ea"/>
          <a:cs typeface="+mn-cs"/>
        </a:defRPr>
      </a:lvl2pPr>
      <a:lvl3pPr marL="3200400" indent="-640080" algn="l" defTabSz="2560320" rtl="0" eaLnBrk="1" latinLnBrk="0" hangingPunct="1">
        <a:lnSpc>
          <a:spcPct val="90000"/>
        </a:lnSpc>
        <a:spcBef>
          <a:spcPts val="1400"/>
        </a:spcBef>
        <a:buFont typeface="Arial" panose="020B0604020202020204" pitchFamily="34" charset="0"/>
        <a:buChar char="•"/>
        <a:defRPr sz="5600" kern="1200">
          <a:solidFill>
            <a:schemeClr val="tx1"/>
          </a:solidFill>
          <a:latin typeface="+mn-lt"/>
          <a:ea typeface="+mn-ea"/>
          <a:cs typeface="+mn-cs"/>
        </a:defRPr>
      </a:lvl3pPr>
      <a:lvl4pPr marL="4480560" indent="-640080" algn="l" defTabSz="2560320" rtl="0" eaLnBrk="1" latinLnBrk="0" hangingPunct="1">
        <a:lnSpc>
          <a:spcPct val="90000"/>
        </a:lnSpc>
        <a:spcBef>
          <a:spcPts val="1400"/>
        </a:spcBef>
        <a:buFont typeface="Arial" panose="020B0604020202020204" pitchFamily="34" charset="0"/>
        <a:buChar char="•"/>
        <a:defRPr sz="5040" kern="1200">
          <a:solidFill>
            <a:schemeClr val="tx1"/>
          </a:solidFill>
          <a:latin typeface="+mn-lt"/>
          <a:ea typeface="+mn-ea"/>
          <a:cs typeface="+mn-cs"/>
        </a:defRPr>
      </a:lvl4pPr>
      <a:lvl5pPr marL="5760720" indent="-640080" algn="l" defTabSz="2560320" rtl="0" eaLnBrk="1" latinLnBrk="0" hangingPunct="1">
        <a:lnSpc>
          <a:spcPct val="90000"/>
        </a:lnSpc>
        <a:spcBef>
          <a:spcPts val="1400"/>
        </a:spcBef>
        <a:buFont typeface="Arial" panose="020B0604020202020204" pitchFamily="34" charset="0"/>
        <a:buChar char="•"/>
        <a:defRPr sz="5040" kern="1200">
          <a:solidFill>
            <a:schemeClr val="tx1"/>
          </a:solidFill>
          <a:latin typeface="+mn-lt"/>
          <a:ea typeface="+mn-ea"/>
          <a:cs typeface="+mn-cs"/>
        </a:defRPr>
      </a:lvl5pPr>
      <a:lvl6pPr marL="7040880" indent="-640080" algn="l" defTabSz="2560320" rtl="0" eaLnBrk="1" latinLnBrk="0" hangingPunct="1">
        <a:lnSpc>
          <a:spcPct val="90000"/>
        </a:lnSpc>
        <a:spcBef>
          <a:spcPts val="1400"/>
        </a:spcBef>
        <a:buFont typeface="Arial" panose="020B0604020202020204" pitchFamily="34" charset="0"/>
        <a:buChar char="•"/>
        <a:defRPr sz="5040" kern="1200">
          <a:solidFill>
            <a:schemeClr val="tx1"/>
          </a:solidFill>
          <a:latin typeface="+mn-lt"/>
          <a:ea typeface="+mn-ea"/>
          <a:cs typeface="+mn-cs"/>
        </a:defRPr>
      </a:lvl6pPr>
      <a:lvl7pPr marL="8321040" indent="-640080" algn="l" defTabSz="2560320" rtl="0" eaLnBrk="1" latinLnBrk="0" hangingPunct="1">
        <a:lnSpc>
          <a:spcPct val="90000"/>
        </a:lnSpc>
        <a:spcBef>
          <a:spcPts val="1400"/>
        </a:spcBef>
        <a:buFont typeface="Arial" panose="020B0604020202020204" pitchFamily="34" charset="0"/>
        <a:buChar char="•"/>
        <a:defRPr sz="5040" kern="1200">
          <a:solidFill>
            <a:schemeClr val="tx1"/>
          </a:solidFill>
          <a:latin typeface="+mn-lt"/>
          <a:ea typeface="+mn-ea"/>
          <a:cs typeface="+mn-cs"/>
        </a:defRPr>
      </a:lvl7pPr>
      <a:lvl8pPr marL="9601200" indent="-640080" algn="l" defTabSz="2560320" rtl="0" eaLnBrk="1" latinLnBrk="0" hangingPunct="1">
        <a:lnSpc>
          <a:spcPct val="90000"/>
        </a:lnSpc>
        <a:spcBef>
          <a:spcPts val="1400"/>
        </a:spcBef>
        <a:buFont typeface="Arial" panose="020B0604020202020204" pitchFamily="34" charset="0"/>
        <a:buChar char="•"/>
        <a:defRPr sz="5040" kern="1200">
          <a:solidFill>
            <a:schemeClr val="tx1"/>
          </a:solidFill>
          <a:latin typeface="+mn-lt"/>
          <a:ea typeface="+mn-ea"/>
          <a:cs typeface="+mn-cs"/>
        </a:defRPr>
      </a:lvl8pPr>
      <a:lvl9pPr marL="10881360" indent="-640080" algn="l" defTabSz="2560320" rtl="0" eaLnBrk="1" latinLnBrk="0" hangingPunct="1">
        <a:lnSpc>
          <a:spcPct val="90000"/>
        </a:lnSpc>
        <a:spcBef>
          <a:spcPts val="1400"/>
        </a:spcBef>
        <a:buFont typeface="Arial" panose="020B0604020202020204" pitchFamily="34" charset="0"/>
        <a:buChar char="•"/>
        <a:defRPr sz="5040" kern="1200">
          <a:solidFill>
            <a:schemeClr val="tx1"/>
          </a:solidFill>
          <a:latin typeface="+mn-lt"/>
          <a:ea typeface="+mn-ea"/>
          <a:cs typeface="+mn-cs"/>
        </a:defRPr>
      </a:lvl9pPr>
    </p:bodyStyle>
    <p:otherStyle>
      <a:defPPr>
        <a:defRPr lang="en-US"/>
      </a:defPPr>
      <a:lvl1pPr marL="0" algn="l" defTabSz="2560320" rtl="0" eaLnBrk="1" latinLnBrk="0" hangingPunct="1">
        <a:defRPr sz="5040" kern="1200">
          <a:solidFill>
            <a:schemeClr val="tx1"/>
          </a:solidFill>
          <a:latin typeface="+mn-lt"/>
          <a:ea typeface="+mn-ea"/>
          <a:cs typeface="+mn-cs"/>
        </a:defRPr>
      </a:lvl1pPr>
      <a:lvl2pPr marL="1280160" algn="l" defTabSz="2560320" rtl="0" eaLnBrk="1" latinLnBrk="0" hangingPunct="1">
        <a:defRPr sz="5040" kern="1200">
          <a:solidFill>
            <a:schemeClr val="tx1"/>
          </a:solidFill>
          <a:latin typeface="+mn-lt"/>
          <a:ea typeface="+mn-ea"/>
          <a:cs typeface="+mn-cs"/>
        </a:defRPr>
      </a:lvl2pPr>
      <a:lvl3pPr marL="2560320" algn="l" defTabSz="2560320" rtl="0" eaLnBrk="1" latinLnBrk="0" hangingPunct="1">
        <a:defRPr sz="5040" kern="1200">
          <a:solidFill>
            <a:schemeClr val="tx1"/>
          </a:solidFill>
          <a:latin typeface="+mn-lt"/>
          <a:ea typeface="+mn-ea"/>
          <a:cs typeface="+mn-cs"/>
        </a:defRPr>
      </a:lvl3pPr>
      <a:lvl4pPr marL="3840480" algn="l" defTabSz="2560320" rtl="0" eaLnBrk="1" latinLnBrk="0" hangingPunct="1">
        <a:defRPr sz="5040" kern="1200">
          <a:solidFill>
            <a:schemeClr val="tx1"/>
          </a:solidFill>
          <a:latin typeface="+mn-lt"/>
          <a:ea typeface="+mn-ea"/>
          <a:cs typeface="+mn-cs"/>
        </a:defRPr>
      </a:lvl4pPr>
      <a:lvl5pPr marL="5120640" algn="l" defTabSz="2560320" rtl="0" eaLnBrk="1" latinLnBrk="0" hangingPunct="1">
        <a:defRPr sz="5040" kern="1200">
          <a:solidFill>
            <a:schemeClr val="tx1"/>
          </a:solidFill>
          <a:latin typeface="+mn-lt"/>
          <a:ea typeface="+mn-ea"/>
          <a:cs typeface="+mn-cs"/>
        </a:defRPr>
      </a:lvl5pPr>
      <a:lvl6pPr marL="6400800" algn="l" defTabSz="2560320" rtl="0" eaLnBrk="1" latinLnBrk="0" hangingPunct="1">
        <a:defRPr sz="5040" kern="1200">
          <a:solidFill>
            <a:schemeClr val="tx1"/>
          </a:solidFill>
          <a:latin typeface="+mn-lt"/>
          <a:ea typeface="+mn-ea"/>
          <a:cs typeface="+mn-cs"/>
        </a:defRPr>
      </a:lvl6pPr>
      <a:lvl7pPr marL="7680960" algn="l" defTabSz="2560320" rtl="0" eaLnBrk="1" latinLnBrk="0" hangingPunct="1">
        <a:defRPr sz="5040" kern="1200">
          <a:solidFill>
            <a:schemeClr val="tx1"/>
          </a:solidFill>
          <a:latin typeface="+mn-lt"/>
          <a:ea typeface="+mn-ea"/>
          <a:cs typeface="+mn-cs"/>
        </a:defRPr>
      </a:lvl7pPr>
      <a:lvl8pPr marL="8961120" algn="l" defTabSz="2560320" rtl="0" eaLnBrk="1" latinLnBrk="0" hangingPunct="1">
        <a:defRPr sz="5040" kern="1200">
          <a:solidFill>
            <a:schemeClr val="tx1"/>
          </a:solidFill>
          <a:latin typeface="+mn-lt"/>
          <a:ea typeface="+mn-ea"/>
          <a:cs typeface="+mn-cs"/>
        </a:defRPr>
      </a:lvl8pPr>
      <a:lvl9pPr marL="10241280" algn="l" defTabSz="2560320" rtl="0" eaLnBrk="1" latinLnBrk="0" hangingPunct="1">
        <a:defRPr sz="50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10;&#10;Description automatically generated">
            <a:extLst>
              <a:ext uri="{FF2B5EF4-FFF2-40B4-BE49-F238E27FC236}">
                <a16:creationId xmlns:a16="http://schemas.microsoft.com/office/drawing/2014/main" id="{3AE2710D-D15F-8ED5-C9CC-C87CDF3F7E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63234" y="8136587"/>
            <a:ext cx="11073384" cy="5090118"/>
          </a:xfrm>
          <a:prstGeom prst="rect">
            <a:avLst/>
          </a:prstGeom>
        </p:spPr>
      </p:pic>
      <p:sp>
        <p:nvSpPr>
          <p:cNvPr id="5" name="Rectangle 4">
            <a:extLst>
              <a:ext uri="{FF2B5EF4-FFF2-40B4-BE49-F238E27FC236}">
                <a16:creationId xmlns:a16="http://schemas.microsoft.com/office/drawing/2014/main" id="{4AADF624-6C9A-4109-A430-9F0C55520F64}"/>
              </a:ext>
            </a:extLst>
          </p:cNvPr>
          <p:cNvSpPr/>
          <p:nvPr/>
        </p:nvSpPr>
        <p:spPr>
          <a:xfrm>
            <a:off x="11887200" y="0"/>
            <a:ext cx="17373600" cy="19202400"/>
          </a:xfrm>
          <a:prstGeom prst="rect">
            <a:avLst/>
          </a:prstGeom>
          <a:solidFill>
            <a:srgbClr val="4E55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1" name="Group 40">
            <a:extLst>
              <a:ext uri="{FF2B5EF4-FFF2-40B4-BE49-F238E27FC236}">
                <a16:creationId xmlns:a16="http://schemas.microsoft.com/office/drawing/2014/main" id="{0166C846-C679-4DCE-4C6C-4AF57E9DDE71}"/>
              </a:ext>
            </a:extLst>
          </p:cNvPr>
          <p:cNvGrpSpPr/>
          <p:nvPr/>
        </p:nvGrpSpPr>
        <p:grpSpPr>
          <a:xfrm>
            <a:off x="475469" y="4832323"/>
            <a:ext cx="4299977" cy="755739"/>
            <a:chOff x="82837" y="4206941"/>
            <a:chExt cx="4299977" cy="859536"/>
          </a:xfrm>
        </p:grpSpPr>
        <p:sp>
          <p:nvSpPr>
            <p:cNvPr id="42" name="Freeform 322">
              <a:extLst>
                <a:ext uri="{FF2B5EF4-FFF2-40B4-BE49-F238E27FC236}">
                  <a16:creationId xmlns:a16="http://schemas.microsoft.com/office/drawing/2014/main" id="{51CBF705-D7E8-B51C-235E-CCBC5B4E20AD}"/>
                </a:ext>
              </a:extLst>
            </p:cNvPr>
            <p:cNvSpPr>
              <a:spLocks noEditPoints="1"/>
            </p:cNvSpPr>
            <p:nvPr/>
          </p:nvSpPr>
          <p:spPr bwMode="auto">
            <a:xfrm>
              <a:off x="82837" y="4206941"/>
              <a:ext cx="859536" cy="859536"/>
            </a:xfrm>
            <a:custGeom>
              <a:avLst/>
              <a:gdLst>
                <a:gd name="T0" fmla="*/ 98 w 196"/>
                <a:gd name="T1" fmla="*/ 0 h 196"/>
                <a:gd name="T2" fmla="*/ 0 w 196"/>
                <a:gd name="T3" fmla="*/ 98 h 196"/>
                <a:gd name="T4" fmla="*/ 98 w 196"/>
                <a:gd name="T5" fmla="*/ 196 h 196"/>
                <a:gd name="T6" fmla="*/ 196 w 196"/>
                <a:gd name="T7" fmla="*/ 98 h 196"/>
                <a:gd name="T8" fmla="*/ 98 w 196"/>
                <a:gd name="T9" fmla="*/ 0 h 196"/>
                <a:gd name="T10" fmla="*/ 114 w 196"/>
                <a:gd name="T11" fmla="*/ 148 h 196"/>
                <a:gd name="T12" fmla="*/ 113 w 196"/>
                <a:gd name="T13" fmla="*/ 150 h 196"/>
                <a:gd name="T14" fmla="*/ 55 w 196"/>
                <a:gd name="T15" fmla="*/ 150 h 196"/>
                <a:gd name="T16" fmla="*/ 53 w 196"/>
                <a:gd name="T17" fmla="*/ 148 h 196"/>
                <a:gd name="T18" fmla="*/ 53 w 196"/>
                <a:gd name="T19" fmla="*/ 70 h 196"/>
                <a:gd name="T20" fmla="*/ 55 w 196"/>
                <a:gd name="T21" fmla="*/ 68 h 196"/>
                <a:gd name="T22" fmla="*/ 78 w 196"/>
                <a:gd name="T23" fmla="*/ 68 h 196"/>
                <a:gd name="T24" fmla="*/ 78 w 196"/>
                <a:gd name="T25" fmla="*/ 79 h 196"/>
                <a:gd name="T26" fmla="*/ 64 w 196"/>
                <a:gd name="T27" fmla="*/ 79 h 196"/>
                <a:gd name="T28" fmla="*/ 64 w 196"/>
                <a:gd name="T29" fmla="*/ 87 h 196"/>
                <a:gd name="T30" fmla="*/ 78 w 196"/>
                <a:gd name="T31" fmla="*/ 87 h 196"/>
                <a:gd name="T32" fmla="*/ 78 w 196"/>
                <a:gd name="T33" fmla="*/ 91 h 196"/>
                <a:gd name="T34" fmla="*/ 64 w 196"/>
                <a:gd name="T35" fmla="*/ 91 h 196"/>
                <a:gd name="T36" fmla="*/ 64 w 196"/>
                <a:gd name="T37" fmla="*/ 98 h 196"/>
                <a:gd name="T38" fmla="*/ 78 w 196"/>
                <a:gd name="T39" fmla="*/ 98 h 196"/>
                <a:gd name="T40" fmla="*/ 78 w 196"/>
                <a:gd name="T41" fmla="*/ 126 h 196"/>
                <a:gd name="T42" fmla="*/ 84 w 196"/>
                <a:gd name="T43" fmla="*/ 132 h 196"/>
                <a:gd name="T44" fmla="*/ 114 w 196"/>
                <a:gd name="T45" fmla="*/ 132 h 196"/>
                <a:gd name="T46" fmla="*/ 114 w 196"/>
                <a:gd name="T47" fmla="*/ 148 h 196"/>
                <a:gd name="T48" fmla="*/ 143 w 196"/>
                <a:gd name="T49" fmla="*/ 126 h 196"/>
                <a:gd name="T50" fmla="*/ 141 w 196"/>
                <a:gd name="T51" fmla="*/ 128 h 196"/>
                <a:gd name="T52" fmla="*/ 84 w 196"/>
                <a:gd name="T53" fmla="*/ 128 h 196"/>
                <a:gd name="T54" fmla="*/ 82 w 196"/>
                <a:gd name="T55" fmla="*/ 126 h 196"/>
                <a:gd name="T56" fmla="*/ 82 w 196"/>
                <a:gd name="T57" fmla="*/ 47 h 196"/>
                <a:gd name="T58" fmla="*/ 84 w 196"/>
                <a:gd name="T59" fmla="*/ 46 h 196"/>
                <a:gd name="T60" fmla="*/ 141 w 196"/>
                <a:gd name="T61" fmla="*/ 46 h 196"/>
                <a:gd name="T62" fmla="*/ 143 w 196"/>
                <a:gd name="T63" fmla="*/ 47 h 196"/>
                <a:gd name="T64" fmla="*/ 143 w 196"/>
                <a:gd name="T65" fmla="*/ 126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96" h="196">
                  <a:moveTo>
                    <a:pt x="98" y="0"/>
                  </a:moveTo>
                  <a:cubicBezTo>
                    <a:pt x="44" y="0"/>
                    <a:pt x="0" y="44"/>
                    <a:pt x="0" y="98"/>
                  </a:cubicBezTo>
                  <a:cubicBezTo>
                    <a:pt x="0" y="152"/>
                    <a:pt x="44" y="196"/>
                    <a:pt x="98" y="196"/>
                  </a:cubicBezTo>
                  <a:cubicBezTo>
                    <a:pt x="152" y="196"/>
                    <a:pt x="196" y="152"/>
                    <a:pt x="196" y="98"/>
                  </a:cubicBezTo>
                  <a:cubicBezTo>
                    <a:pt x="196" y="44"/>
                    <a:pt x="152" y="0"/>
                    <a:pt x="98" y="0"/>
                  </a:cubicBezTo>
                  <a:close/>
                  <a:moveTo>
                    <a:pt x="114" y="148"/>
                  </a:moveTo>
                  <a:cubicBezTo>
                    <a:pt x="114" y="149"/>
                    <a:pt x="114" y="150"/>
                    <a:pt x="113" y="150"/>
                  </a:cubicBezTo>
                  <a:cubicBezTo>
                    <a:pt x="55" y="150"/>
                    <a:pt x="55" y="150"/>
                    <a:pt x="55" y="150"/>
                  </a:cubicBezTo>
                  <a:cubicBezTo>
                    <a:pt x="54" y="150"/>
                    <a:pt x="53" y="149"/>
                    <a:pt x="53" y="148"/>
                  </a:cubicBezTo>
                  <a:cubicBezTo>
                    <a:pt x="53" y="70"/>
                    <a:pt x="53" y="70"/>
                    <a:pt x="53" y="70"/>
                  </a:cubicBezTo>
                  <a:cubicBezTo>
                    <a:pt x="53" y="69"/>
                    <a:pt x="54" y="68"/>
                    <a:pt x="55" y="68"/>
                  </a:cubicBezTo>
                  <a:cubicBezTo>
                    <a:pt x="78" y="68"/>
                    <a:pt x="78" y="68"/>
                    <a:pt x="78" y="68"/>
                  </a:cubicBezTo>
                  <a:cubicBezTo>
                    <a:pt x="78" y="79"/>
                    <a:pt x="78" y="79"/>
                    <a:pt x="78" y="79"/>
                  </a:cubicBezTo>
                  <a:cubicBezTo>
                    <a:pt x="64" y="79"/>
                    <a:pt x="64" y="79"/>
                    <a:pt x="64" y="79"/>
                  </a:cubicBezTo>
                  <a:cubicBezTo>
                    <a:pt x="64" y="87"/>
                    <a:pt x="64" y="87"/>
                    <a:pt x="64" y="87"/>
                  </a:cubicBezTo>
                  <a:cubicBezTo>
                    <a:pt x="78" y="87"/>
                    <a:pt x="78" y="87"/>
                    <a:pt x="78" y="87"/>
                  </a:cubicBezTo>
                  <a:cubicBezTo>
                    <a:pt x="78" y="91"/>
                    <a:pt x="78" y="91"/>
                    <a:pt x="78" y="91"/>
                  </a:cubicBezTo>
                  <a:cubicBezTo>
                    <a:pt x="64" y="91"/>
                    <a:pt x="64" y="91"/>
                    <a:pt x="64" y="91"/>
                  </a:cubicBezTo>
                  <a:cubicBezTo>
                    <a:pt x="64" y="98"/>
                    <a:pt x="64" y="98"/>
                    <a:pt x="64" y="98"/>
                  </a:cubicBezTo>
                  <a:cubicBezTo>
                    <a:pt x="78" y="98"/>
                    <a:pt x="78" y="98"/>
                    <a:pt x="78" y="98"/>
                  </a:cubicBezTo>
                  <a:cubicBezTo>
                    <a:pt x="78" y="126"/>
                    <a:pt x="78" y="126"/>
                    <a:pt x="78" y="126"/>
                  </a:cubicBezTo>
                  <a:cubicBezTo>
                    <a:pt x="78" y="129"/>
                    <a:pt x="81" y="132"/>
                    <a:pt x="84" y="132"/>
                  </a:cubicBezTo>
                  <a:cubicBezTo>
                    <a:pt x="114" y="132"/>
                    <a:pt x="114" y="132"/>
                    <a:pt x="114" y="132"/>
                  </a:cubicBezTo>
                  <a:lnTo>
                    <a:pt x="114" y="148"/>
                  </a:lnTo>
                  <a:close/>
                  <a:moveTo>
                    <a:pt x="143" y="126"/>
                  </a:moveTo>
                  <a:cubicBezTo>
                    <a:pt x="143" y="127"/>
                    <a:pt x="142" y="128"/>
                    <a:pt x="141" y="128"/>
                  </a:cubicBezTo>
                  <a:cubicBezTo>
                    <a:pt x="84" y="128"/>
                    <a:pt x="84" y="128"/>
                    <a:pt x="84" y="128"/>
                  </a:cubicBezTo>
                  <a:cubicBezTo>
                    <a:pt x="83" y="128"/>
                    <a:pt x="82" y="127"/>
                    <a:pt x="82" y="126"/>
                  </a:cubicBezTo>
                  <a:cubicBezTo>
                    <a:pt x="82" y="47"/>
                    <a:pt x="82" y="47"/>
                    <a:pt x="82" y="47"/>
                  </a:cubicBezTo>
                  <a:cubicBezTo>
                    <a:pt x="82" y="46"/>
                    <a:pt x="83" y="46"/>
                    <a:pt x="84" y="46"/>
                  </a:cubicBezTo>
                  <a:cubicBezTo>
                    <a:pt x="141" y="46"/>
                    <a:pt x="141" y="46"/>
                    <a:pt x="141" y="46"/>
                  </a:cubicBezTo>
                  <a:cubicBezTo>
                    <a:pt x="142" y="46"/>
                    <a:pt x="143" y="46"/>
                    <a:pt x="143" y="47"/>
                  </a:cubicBezTo>
                  <a:lnTo>
                    <a:pt x="143" y="126"/>
                  </a:lnTo>
                  <a:close/>
                </a:path>
              </a:pathLst>
            </a:custGeom>
            <a:solidFill>
              <a:srgbClr val="EC66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000" b="1" dirty="0">
                <a:latin typeface="+mj-lt"/>
              </a:endParaRPr>
            </a:p>
          </p:txBody>
        </p:sp>
        <p:sp>
          <p:nvSpPr>
            <p:cNvPr id="43" name="TextBox 42">
              <a:extLst>
                <a:ext uri="{FF2B5EF4-FFF2-40B4-BE49-F238E27FC236}">
                  <a16:creationId xmlns:a16="http://schemas.microsoft.com/office/drawing/2014/main" id="{B78AFA1D-D6F6-7A29-E18D-06C7C24E860C}"/>
                </a:ext>
              </a:extLst>
            </p:cNvPr>
            <p:cNvSpPr txBox="1"/>
            <p:nvPr/>
          </p:nvSpPr>
          <p:spPr>
            <a:xfrm>
              <a:off x="1262609" y="4254695"/>
              <a:ext cx="3120205" cy="764029"/>
            </a:xfrm>
            <a:prstGeom prst="rect">
              <a:avLst/>
            </a:prstGeom>
            <a:noFill/>
          </p:spPr>
          <p:txBody>
            <a:bodyPr wrap="square" rtlCol="0">
              <a:noAutofit/>
            </a:bodyPr>
            <a:lstStyle/>
            <a:p>
              <a:r>
                <a:rPr lang="en-US" sz="4000" dirty="0">
                  <a:solidFill>
                    <a:srgbClr val="F26D42"/>
                  </a:solidFill>
                  <a:latin typeface="Arial" panose="020B0604020202020204" pitchFamily="34" charset="0"/>
                  <a:cs typeface="Arial" panose="020B0604020202020204" pitchFamily="34" charset="0"/>
                </a:rPr>
                <a:t>Introduction</a:t>
              </a:r>
            </a:p>
          </p:txBody>
        </p:sp>
      </p:grpSp>
      <p:grpSp>
        <p:nvGrpSpPr>
          <p:cNvPr id="32" name="Group 31">
            <a:extLst>
              <a:ext uri="{FF2B5EF4-FFF2-40B4-BE49-F238E27FC236}">
                <a16:creationId xmlns:a16="http://schemas.microsoft.com/office/drawing/2014/main" id="{97C326E9-FB0F-843B-7A50-4B1F804EAA6F}"/>
              </a:ext>
            </a:extLst>
          </p:cNvPr>
          <p:cNvGrpSpPr/>
          <p:nvPr/>
        </p:nvGrpSpPr>
        <p:grpSpPr>
          <a:xfrm>
            <a:off x="29763235" y="635987"/>
            <a:ext cx="3761047" cy="859536"/>
            <a:chOff x="29652409" y="320722"/>
            <a:chExt cx="3761047" cy="859536"/>
          </a:xfrm>
        </p:grpSpPr>
        <p:sp>
          <p:nvSpPr>
            <p:cNvPr id="39" name="TextBox 38">
              <a:extLst>
                <a:ext uri="{FF2B5EF4-FFF2-40B4-BE49-F238E27FC236}">
                  <a16:creationId xmlns:a16="http://schemas.microsoft.com/office/drawing/2014/main" id="{AD3E410A-E49F-11FA-2872-4243439ED5B5}"/>
                </a:ext>
              </a:extLst>
            </p:cNvPr>
            <p:cNvSpPr txBox="1"/>
            <p:nvPr/>
          </p:nvSpPr>
          <p:spPr>
            <a:xfrm>
              <a:off x="30832181" y="338671"/>
              <a:ext cx="2581275" cy="823639"/>
            </a:xfrm>
            <a:prstGeom prst="rect">
              <a:avLst/>
            </a:prstGeom>
            <a:noFill/>
          </p:spPr>
          <p:txBody>
            <a:bodyPr wrap="square" rtlCol="0">
              <a:noAutofit/>
            </a:bodyPr>
            <a:lstStyle/>
            <a:p>
              <a:r>
                <a:rPr lang="en-US" sz="4000" dirty="0">
                  <a:solidFill>
                    <a:srgbClr val="F26D42"/>
                  </a:solidFill>
                  <a:latin typeface="Arial" panose="020B0604020202020204" pitchFamily="34" charset="0"/>
                  <a:cs typeface="Arial" panose="020B0604020202020204" pitchFamily="34" charset="0"/>
                </a:rPr>
                <a:t>Results</a:t>
              </a:r>
            </a:p>
          </p:txBody>
        </p:sp>
        <p:pic>
          <p:nvPicPr>
            <p:cNvPr id="40" name="Picture 39">
              <a:extLst>
                <a:ext uri="{FF2B5EF4-FFF2-40B4-BE49-F238E27FC236}">
                  <a16:creationId xmlns:a16="http://schemas.microsoft.com/office/drawing/2014/main" id="{5848834B-721C-BA52-C9FE-0F4DC55A58B1}"/>
                </a:ext>
              </a:extLst>
            </p:cNvPr>
            <p:cNvPicPr>
              <a:picLocks noChangeAspect="1"/>
            </p:cNvPicPr>
            <p:nvPr/>
          </p:nvPicPr>
          <p:blipFill>
            <a:blip r:embed="rId3">
              <a:alphaModFix/>
            </a:blip>
            <a:stretch>
              <a:fillRect/>
            </a:stretch>
          </p:blipFill>
          <p:spPr>
            <a:xfrm>
              <a:off x="29652409" y="320722"/>
              <a:ext cx="863408" cy="859536"/>
            </a:xfrm>
            <a:prstGeom prst="rect">
              <a:avLst/>
            </a:prstGeom>
          </p:spPr>
        </p:pic>
      </p:grpSp>
      <p:sp>
        <p:nvSpPr>
          <p:cNvPr id="8" name="TextBox 7">
            <a:extLst>
              <a:ext uri="{FF2B5EF4-FFF2-40B4-BE49-F238E27FC236}">
                <a16:creationId xmlns:a16="http://schemas.microsoft.com/office/drawing/2014/main" id="{CF740601-7DD9-442B-B665-59E2FE93D912}"/>
              </a:ext>
            </a:extLst>
          </p:cNvPr>
          <p:cNvSpPr txBox="1"/>
          <p:nvPr/>
        </p:nvSpPr>
        <p:spPr>
          <a:xfrm>
            <a:off x="29651969" y="16727908"/>
            <a:ext cx="4204894" cy="2031325"/>
          </a:xfrm>
          <a:prstGeom prst="rect">
            <a:avLst/>
          </a:prstGeom>
          <a:noFill/>
        </p:spPr>
        <p:txBody>
          <a:bodyPr wrap="square" rtlCol="0">
            <a:spAutoFit/>
          </a:bodyPr>
          <a:lstStyle/>
          <a:p>
            <a:pPr marL="365760" indent="-457200"/>
            <a:r>
              <a:rPr lang="en-US" dirty="0">
                <a:latin typeface="ArialMT"/>
                <a:cs typeface="Arial" panose="020B0604020202020204" pitchFamily="34" charset="0"/>
              </a:rPr>
              <a:t>S. J. Ryan Arends, PhD</a:t>
            </a:r>
          </a:p>
          <a:p>
            <a:pPr marL="365760" indent="-457200"/>
            <a:r>
              <a:rPr lang="en-US" dirty="0">
                <a:latin typeface="ArialMT"/>
                <a:cs typeface="Arial" panose="020B0604020202020204" pitchFamily="34" charset="0"/>
              </a:rPr>
              <a:t>JMI Laboratories</a:t>
            </a:r>
          </a:p>
          <a:p>
            <a:pPr marL="365760" indent="-457200"/>
            <a:r>
              <a:rPr lang="en-US" dirty="0">
                <a:latin typeface="ArialMT"/>
                <a:cs typeface="Arial" panose="020B0604020202020204" pitchFamily="34" charset="0"/>
              </a:rPr>
              <a:t>345 Beaver Kreek Centre, Suite A</a:t>
            </a:r>
          </a:p>
          <a:p>
            <a:pPr marL="365760" indent="-457200"/>
            <a:r>
              <a:rPr lang="en-US" dirty="0">
                <a:latin typeface="ArialMT"/>
                <a:cs typeface="Arial" panose="020B0604020202020204" pitchFamily="34" charset="0"/>
              </a:rPr>
              <a:t>North Liberty, Iowa 52317</a:t>
            </a:r>
          </a:p>
          <a:p>
            <a:pPr marL="365760" indent="-457200"/>
            <a:r>
              <a:rPr lang="en-US" dirty="0">
                <a:latin typeface="ArialMT"/>
                <a:cs typeface="Arial" panose="020B0604020202020204" pitchFamily="34" charset="0"/>
              </a:rPr>
              <a:t>Phone: (319) 665-3370</a:t>
            </a:r>
          </a:p>
          <a:p>
            <a:pPr marL="365760" indent="-457200"/>
            <a:r>
              <a:rPr lang="en-US" dirty="0">
                <a:latin typeface="ArialMT"/>
                <a:cs typeface="Arial" panose="020B0604020202020204" pitchFamily="34" charset="0"/>
              </a:rPr>
              <a:t>Fax: (319)665-3371</a:t>
            </a:r>
          </a:p>
          <a:p>
            <a:pPr marL="365760" indent="-457200"/>
            <a:r>
              <a:rPr lang="en-US" dirty="0">
                <a:latin typeface="ArialMT"/>
                <a:cs typeface="Arial" panose="020B0604020202020204" pitchFamily="34" charset="0"/>
              </a:rPr>
              <a:t>Email: ryan-arends@jmilabs.com</a:t>
            </a:r>
          </a:p>
        </p:txBody>
      </p:sp>
      <p:sp>
        <p:nvSpPr>
          <p:cNvPr id="10" name="TextBox 9">
            <a:extLst>
              <a:ext uri="{FF2B5EF4-FFF2-40B4-BE49-F238E27FC236}">
                <a16:creationId xmlns:a16="http://schemas.microsoft.com/office/drawing/2014/main" id="{F73B25AA-A70D-49A9-A25B-C39422799D96}"/>
              </a:ext>
            </a:extLst>
          </p:cNvPr>
          <p:cNvSpPr txBox="1"/>
          <p:nvPr/>
        </p:nvSpPr>
        <p:spPr>
          <a:xfrm>
            <a:off x="245936" y="315888"/>
            <a:ext cx="11353491" cy="2359270"/>
          </a:xfrm>
          <a:prstGeom prst="rect">
            <a:avLst/>
          </a:prstGeom>
          <a:noFill/>
        </p:spPr>
        <p:txBody>
          <a:bodyPr wrap="square" rtlCol="0">
            <a:noAutofit/>
          </a:bodyPr>
          <a:lstStyle/>
          <a:p>
            <a:r>
              <a:rPr lang="en-US" sz="3600" b="1" u="none" strike="noStrike" baseline="0" dirty="0">
                <a:solidFill>
                  <a:srgbClr val="4E5593"/>
                </a:solidFill>
                <a:latin typeface="Arial-BoldItalicMT"/>
              </a:rPr>
              <a:t>Activity of gepotidacin against </a:t>
            </a:r>
            <a:r>
              <a:rPr lang="en-US" sz="3600" b="1" i="1" u="none" strike="noStrike" baseline="0" dirty="0">
                <a:solidFill>
                  <a:srgbClr val="4E5593"/>
                </a:solidFill>
                <a:latin typeface="Arial-BoldItalicMT"/>
              </a:rPr>
              <a:t>Escherichia coli </a:t>
            </a:r>
            <a:r>
              <a:rPr lang="en-US" sz="3600" b="1" u="none" strike="noStrike" baseline="0" dirty="0">
                <a:solidFill>
                  <a:srgbClr val="4E5593"/>
                </a:solidFill>
                <a:latin typeface="Arial-BoldItalicMT"/>
              </a:rPr>
              <a:t>isolates from urinary tract infections collected between 2019</a:t>
            </a:r>
            <a:r>
              <a:rPr lang="en-US" sz="3600" b="0" i="0" dirty="0">
                <a:solidFill>
                  <a:srgbClr val="202124"/>
                </a:solidFill>
                <a:effectLst/>
                <a:latin typeface="Roboto" panose="02000000000000000000" pitchFamily="2" charset="0"/>
              </a:rPr>
              <a:t>–</a:t>
            </a:r>
            <a:r>
              <a:rPr lang="en-US" sz="3600" b="1" u="none" strike="noStrike" baseline="0" dirty="0">
                <a:solidFill>
                  <a:srgbClr val="4E5593"/>
                </a:solidFill>
                <a:latin typeface="Arial-BoldItalicMT"/>
              </a:rPr>
              <a:t>2021 from Germany and other European countries</a:t>
            </a:r>
            <a:endParaRPr lang="en-US" sz="3600" dirty="0">
              <a:solidFill>
                <a:srgbClr val="4E5593"/>
              </a:solidFill>
              <a:latin typeface="Arial Narrow" panose="020B060602020203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DDFBAECB-4C8D-4B90-B909-E96B721C7115}"/>
              </a:ext>
            </a:extLst>
          </p:cNvPr>
          <p:cNvSpPr txBox="1"/>
          <p:nvPr/>
        </p:nvSpPr>
        <p:spPr>
          <a:xfrm>
            <a:off x="512606" y="5877258"/>
            <a:ext cx="10872160" cy="3120566"/>
          </a:xfrm>
          <a:prstGeom prst="rect">
            <a:avLst/>
          </a:prstGeom>
          <a:noFill/>
        </p:spPr>
        <p:txBody>
          <a:bodyPr wrap="square" rtlCol="0">
            <a:noAutofit/>
          </a:bodyPr>
          <a:lstStyle/>
          <a:p>
            <a:pPr marL="285750" marR="0" lvl="0" indent="-285750">
              <a:spcBef>
                <a:spcPts val="0"/>
              </a:spcBef>
              <a:spcAft>
                <a:spcPts val="1200"/>
              </a:spcAft>
              <a:buFont typeface="Arial" panose="020B0604020202020204" pitchFamily="34" charset="0"/>
              <a:buChar char="•"/>
            </a:pPr>
            <a:r>
              <a:rPr lang="en-US" dirty="0">
                <a:effectLst/>
                <a:latin typeface="ArialMT"/>
                <a:ea typeface="Calibri" panose="020F0502020204030204" pitchFamily="34" charset="0"/>
              </a:rPr>
              <a:t>Gepotidacin (GSK2140944) is a novel, bactericidal, first in class triazaacenaphthylene antibiotic in clinical development for the treatment of gonorrhea and uncomplicated urinary tract infection (acute cystitis).</a:t>
            </a:r>
          </a:p>
          <a:p>
            <a:pPr marL="285750" marR="0" lvl="0" indent="-285750">
              <a:spcBef>
                <a:spcPts val="0"/>
              </a:spcBef>
              <a:spcAft>
                <a:spcPts val="1200"/>
              </a:spcAft>
              <a:buFont typeface="Arial" panose="020B0604020202020204" pitchFamily="34" charset="0"/>
              <a:buChar char="•"/>
            </a:pPr>
            <a:r>
              <a:rPr lang="en-US" dirty="0">
                <a:effectLst/>
                <a:latin typeface="ArialMT"/>
                <a:ea typeface="Calibri" panose="020F0502020204030204" pitchFamily="34" charset="0"/>
              </a:rPr>
              <a:t>Gepotidacin selectively inhibits bacterial DNA replication by a distinct mechanism of action, which confers </a:t>
            </a:r>
            <a:r>
              <a:rPr lang="en-US" i="1" dirty="0">
                <a:effectLst/>
                <a:latin typeface="ArialMT"/>
                <a:ea typeface="Calibri" panose="020F0502020204030204" pitchFamily="34" charset="0"/>
              </a:rPr>
              <a:t>in vitro</a:t>
            </a:r>
            <a:r>
              <a:rPr lang="en-US" dirty="0">
                <a:effectLst/>
                <a:latin typeface="ArialMT"/>
                <a:ea typeface="Calibri" panose="020F0502020204030204" pitchFamily="34" charset="0"/>
              </a:rPr>
              <a:t> activity against most strains of target pathogens, such as </a:t>
            </a:r>
            <a:r>
              <a:rPr lang="en-US" i="1" dirty="0">
                <a:effectLst/>
                <a:latin typeface="ArialMT"/>
                <a:ea typeface="Calibri" panose="020F0502020204030204" pitchFamily="34" charset="0"/>
              </a:rPr>
              <a:t>E. coli</a:t>
            </a:r>
            <a:r>
              <a:rPr lang="en-US" dirty="0">
                <a:effectLst/>
                <a:latin typeface="ArialMT"/>
                <a:ea typeface="Calibri" panose="020F0502020204030204" pitchFamily="34" charset="0"/>
              </a:rPr>
              <a:t>,</a:t>
            </a:r>
            <a:r>
              <a:rPr lang="en-US" i="1" dirty="0">
                <a:effectLst/>
                <a:latin typeface="ArialMT"/>
                <a:ea typeface="Calibri" panose="020F0502020204030204" pitchFamily="34" charset="0"/>
              </a:rPr>
              <a:t> S. saprophyticus</a:t>
            </a:r>
            <a:r>
              <a:rPr lang="en-US" dirty="0">
                <a:effectLst/>
                <a:latin typeface="ArialMT"/>
                <a:ea typeface="Calibri" panose="020F0502020204030204" pitchFamily="34" charset="0"/>
              </a:rPr>
              <a:t>,</a:t>
            </a:r>
            <a:r>
              <a:rPr lang="en-US" i="1" dirty="0">
                <a:effectLst/>
                <a:latin typeface="ArialMT"/>
                <a:ea typeface="Calibri" panose="020F0502020204030204" pitchFamily="34" charset="0"/>
              </a:rPr>
              <a:t> </a:t>
            </a:r>
            <a:r>
              <a:rPr lang="en-US" dirty="0">
                <a:effectLst/>
                <a:latin typeface="ArialMT"/>
                <a:ea typeface="Calibri" panose="020F0502020204030204" pitchFamily="34" charset="0"/>
              </a:rPr>
              <a:t>and </a:t>
            </a:r>
            <a:r>
              <a:rPr lang="en-US" i="1" dirty="0">
                <a:effectLst/>
                <a:latin typeface="ArialMT"/>
                <a:ea typeface="Calibri" panose="020F0502020204030204" pitchFamily="34" charset="0"/>
              </a:rPr>
              <a:t>N. gonorrhoeae, </a:t>
            </a:r>
            <a:r>
              <a:rPr lang="en-US" dirty="0">
                <a:effectLst/>
                <a:latin typeface="ArialMT"/>
                <a:ea typeface="Calibri" panose="020F0502020204030204" pitchFamily="34" charset="0"/>
              </a:rPr>
              <a:t>including those strains resistant to current antibiotics.</a:t>
            </a:r>
          </a:p>
          <a:p>
            <a:pPr marL="285750" indent="-285750">
              <a:spcAft>
                <a:spcPts val="1200"/>
              </a:spcAft>
              <a:buFont typeface="Arial" panose="020B0604020202020204" pitchFamily="34" charset="0"/>
              <a:buChar char="•"/>
            </a:pPr>
            <a:r>
              <a:rPr lang="en-US" dirty="0">
                <a:effectLst/>
                <a:latin typeface="ArialMT"/>
                <a:ea typeface="Calibri" panose="020F0502020204030204" pitchFamily="34" charset="0"/>
              </a:rPr>
              <a:t>This study reports on the </a:t>
            </a:r>
            <a:r>
              <a:rPr lang="en-US" i="1" dirty="0">
                <a:effectLst/>
                <a:latin typeface="ArialMT"/>
                <a:ea typeface="Calibri" panose="020F0502020204030204" pitchFamily="34" charset="0"/>
              </a:rPr>
              <a:t>in vitro </a:t>
            </a:r>
            <a:r>
              <a:rPr lang="en-US" dirty="0">
                <a:effectLst/>
                <a:latin typeface="ArialMT"/>
                <a:ea typeface="Calibri" panose="020F0502020204030204" pitchFamily="34" charset="0"/>
              </a:rPr>
              <a:t>activity of gepotidacin and comparator agents when tested against contemporary </a:t>
            </a:r>
            <a:r>
              <a:rPr lang="en-US" i="1" dirty="0">
                <a:effectLst/>
                <a:latin typeface="ArialMT"/>
                <a:ea typeface="Calibri" panose="020F0502020204030204" pitchFamily="34" charset="0"/>
              </a:rPr>
              <a:t>E. coli </a:t>
            </a:r>
            <a:r>
              <a:rPr lang="en-US" dirty="0">
                <a:effectLst/>
                <a:latin typeface="ArialMT"/>
                <a:ea typeface="Calibri" panose="020F0502020204030204" pitchFamily="34" charset="0"/>
              </a:rPr>
              <a:t>clinical isolates from patients with UTIs in Germany </a:t>
            </a:r>
            <a:r>
              <a:rPr lang="en-US" sz="1800" dirty="0">
                <a:effectLst/>
                <a:latin typeface="Arial" panose="020B0604020202020204" pitchFamily="34" charset="0"/>
                <a:ea typeface="Calibri" panose="020F0502020204030204" pitchFamily="34" charset="0"/>
              </a:rPr>
              <a:t>11 other European countries</a:t>
            </a:r>
            <a:r>
              <a:rPr lang="en-US" dirty="0">
                <a:effectLst/>
                <a:latin typeface="ArialMT"/>
                <a:ea typeface="Calibri" panose="020F0502020204030204" pitchFamily="34" charset="0"/>
              </a:rPr>
              <a:t>.</a:t>
            </a:r>
            <a:endParaRPr lang="en-US" dirty="0">
              <a:solidFill>
                <a:srgbClr val="000000"/>
              </a:solidFill>
              <a:latin typeface="ArialMT"/>
            </a:endParaRPr>
          </a:p>
        </p:txBody>
      </p:sp>
      <p:sp>
        <p:nvSpPr>
          <p:cNvPr id="14" name="TextBox 13">
            <a:extLst>
              <a:ext uri="{FF2B5EF4-FFF2-40B4-BE49-F238E27FC236}">
                <a16:creationId xmlns:a16="http://schemas.microsoft.com/office/drawing/2014/main" id="{60AC713C-DEBA-44C6-88E3-01190F0FCD16}"/>
              </a:ext>
            </a:extLst>
          </p:cNvPr>
          <p:cNvSpPr txBox="1"/>
          <p:nvPr/>
        </p:nvSpPr>
        <p:spPr>
          <a:xfrm>
            <a:off x="511794" y="10565936"/>
            <a:ext cx="11068583" cy="7647923"/>
          </a:xfrm>
          <a:prstGeom prst="rect">
            <a:avLst/>
          </a:prstGeom>
          <a:noFill/>
        </p:spPr>
        <p:txBody>
          <a:bodyPr wrap="square" rtlCol="0">
            <a:noAutofit/>
          </a:bodyPr>
          <a:lstStyle/>
          <a:p>
            <a:pPr marL="285750" indent="-285750" algn="l">
              <a:spcBef>
                <a:spcPts val="1200"/>
              </a:spcBef>
              <a:buFont typeface="Arial" panose="020B0604020202020204" pitchFamily="34" charset="0"/>
              <a:buChar char="•"/>
            </a:pPr>
            <a:r>
              <a:rPr lang="en-US" b="0" i="0" u="none" strike="noStrike" baseline="0" dirty="0">
                <a:solidFill>
                  <a:srgbClr val="000000"/>
                </a:solidFill>
                <a:latin typeface="ArialMT"/>
              </a:rPr>
              <a:t>A total of 1,331 </a:t>
            </a:r>
            <a:r>
              <a:rPr lang="en-US" b="0" i="1" u="none" strike="noStrike" baseline="0" dirty="0">
                <a:solidFill>
                  <a:srgbClr val="000000"/>
                </a:solidFill>
                <a:latin typeface="ArialMT"/>
              </a:rPr>
              <a:t>E. coli</a:t>
            </a:r>
            <a:r>
              <a:rPr lang="en-US" b="0" i="0" u="none" strike="noStrike" baseline="0" dirty="0">
                <a:solidFill>
                  <a:srgbClr val="000000"/>
                </a:solidFill>
                <a:latin typeface="ArialMT"/>
              </a:rPr>
              <a:t> isolates were collected from 6 medical centres in Germany (133 isolates) and 21 other sites in 11 other countries, including </a:t>
            </a:r>
            <a:r>
              <a:rPr lang="en-US" dirty="0">
                <a:solidFill>
                  <a:srgbClr val="000000"/>
                </a:solidFill>
                <a:latin typeface="ArialMT"/>
              </a:rPr>
              <a:t>Belgium (19 isolates), the Czech Republic (42), France (164), Hungary (28), Ireland (33), Italy (144), Portugal (63), Slovenia (81), Spain (314), Sweden (163), and the United Kingdom (147).</a:t>
            </a:r>
          </a:p>
          <a:p>
            <a:pPr marL="285750" indent="-285750" algn="l">
              <a:spcBef>
                <a:spcPts val="1200"/>
              </a:spcBef>
              <a:buFont typeface="Arial" panose="020B0604020202020204" pitchFamily="34" charset="0"/>
              <a:buChar char="•"/>
            </a:pPr>
            <a:r>
              <a:rPr lang="en-US" b="0" i="0" u="none" strike="noStrike" baseline="0" dirty="0">
                <a:solidFill>
                  <a:srgbClr val="000000"/>
                </a:solidFill>
                <a:latin typeface="ArialMT"/>
              </a:rPr>
              <a:t>Isolates recovered from patients with UTIs, 70.7% of which were from ambulatory, emergency, family practice, and outpatient services.</a:t>
            </a:r>
          </a:p>
          <a:p>
            <a:pPr marL="285750" indent="-285750" algn="l">
              <a:spcBef>
                <a:spcPts val="1200"/>
              </a:spcBef>
              <a:buFont typeface="Arial" panose="020B0604020202020204" pitchFamily="34" charset="0"/>
              <a:buChar char="•"/>
            </a:pPr>
            <a:r>
              <a:rPr lang="en-US" b="0" i="0" u="none" strike="noStrike" baseline="0" dirty="0">
                <a:solidFill>
                  <a:srgbClr val="000000"/>
                </a:solidFill>
                <a:latin typeface="ArialMT"/>
              </a:rPr>
              <a:t>All isolates were tested for susceptibility by CLSI methods. </a:t>
            </a:r>
          </a:p>
          <a:p>
            <a:pPr marL="285750" indent="-285750" algn="l">
              <a:spcBef>
                <a:spcPts val="1200"/>
              </a:spcBef>
              <a:buFont typeface="Arial" panose="020B0604020202020204" pitchFamily="34" charset="0"/>
              <a:buChar char="•"/>
            </a:pPr>
            <a:r>
              <a:rPr lang="en-US" b="0" i="0" u="none" strike="noStrike" baseline="0" dirty="0">
                <a:solidFill>
                  <a:srgbClr val="000000"/>
                </a:solidFill>
                <a:latin typeface="ArialMT"/>
              </a:rPr>
              <a:t>MIC results for all comparators except amoxicillin-clavulanic acid were interpreted per EUCAST guidelines.</a:t>
            </a:r>
          </a:p>
          <a:p>
            <a:pPr marL="285750" indent="-285750" algn="l">
              <a:spcBef>
                <a:spcPts val="1200"/>
              </a:spcBef>
              <a:buFont typeface="Arial" panose="020B0604020202020204" pitchFamily="34" charset="0"/>
              <a:buChar char="•"/>
            </a:pPr>
            <a:r>
              <a:rPr lang="en-US" b="0" i="0" u="none" strike="noStrike" baseline="0" dirty="0">
                <a:solidFill>
                  <a:srgbClr val="000000"/>
                </a:solidFill>
                <a:latin typeface="ArialMT"/>
              </a:rPr>
              <a:t>Amoxicillin-clavulanic acid was tested at a 2:1 ratio and MICs were interpreted using CLSI breakpoints.</a:t>
            </a:r>
          </a:p>
          <a:p>
            <a:pPr marL="285750" indent="-285750" algn="l">
              <a:spcBef>
                <a:spcPts val="1200"/>
              </a:spcBef>
              <a:buFont typeface="Arial" panose="020B0604020202020204" pitchFamily="34" charset="0"/>
              <a:buChar char="•"/>
            </a:pPr>
            <a:r>
              <a:rPr lang="en-US" b="0" i="0" u="none" strike="noStrike" baseline="0" dirty="0">
                <a:solidFill>
                  <a:srgbClr val="000000"/>
                </a:solidFill>
                <a:latin typeface="ArialMT"/>
              </a:rPr>
              <a:t>Susceptibility to fosfomycin and mecillinam was determined by agar dilution.</a:t>
            </a:r>
          </a:p>
          <a:p>
            <a:pPr marL="285750" indent="-285750" algn="l">
              <a:spcBef>
                <a:spcPts val="1200"/>
              </a:spcBef>
              <a:buFont typeface="Arial" panose="020B0604020202020204" pitchFamily="34" charset="0"/>
              <a:buChar char="•"/>
            </a:pPr>
            <a:r>
              <a:rPr lang="en-US" b="0" i="0" u="none" strike="noStrike" baseline="0" dirty="0">
                <a:solidFill>
                  <a:srgbClr val="000000"/>
                </a:solidFill>
                <a:latin typeface="ArialMT"/>
              </a:rPr>
              <a:t>Fosfomycin testing was supplemented with glucose-6-phosphate (25 mg/L).</a:t>
            </a:r>
          </a:p>
          <a:p>
            <a:pPr marL="285750" indent="-285750" algn="l">
              <a:spcBef>
                <a:spcPts val="1200"/>
              </a:spcBef>
              <a:buFont typeface="Arial" panose="020B0604020202020204" pitchFamily="34" charset="0"/>
              <a:buChar char="•"/>
            </a:pPr>
            <a:r>
              <a:rPr lang="en-US" dirty="0">
                <a:effectLst/>
                <a:latin typeface="ArialMT"/>
                <a:ea typeface="Calibri" panose="020F0502020204030204" pitchFamily="34" charset="0"/>
              </a:rPr>
              <a:t>Nitroxoline susceptibility was determined via disk diffusion.</a:t>
            </a:r>
            <a:endParaRPr lang="en-US" b="0" i="0" u="none" strike="noStrike" baseline="0" dirty="0">
              <a:solidFill>
                <a:srgbClr val="000000"/>
              </a:solidFill>
              <a:latin typeface="ArialMT"/>
            </a:endParaRPr>
          </a:p>
          <a:p>
            <a:pPr marL="285750" indent="-285750" algn="l">
              <a:spcBef>
                <a:spcPts val="1200"/>
              </a:spcBef>
              <a:buFont typeface="Arial" panose="020B0604020202020204" pitchFamily="34" charset="0"/>
              <a:buChar char="•"/>
            </a:pPr>
            <a:r>
              <a:rPr lang="en-US" b="0" i="0" u="none" strike="noStrike" baseline="0" dirty="0">
                <a:solidFill>
                  <a:srgbClr val="000000"/>
                </a:solidFill>
                <a:latin typeface="ArialMT"/>
              </a:rPr>
              <a:t>The extended-spectrum </a:t>
            </a:r>
            <a:r>
              <a:rPr lang="el-GR" b="0" i="0" u="none" strike="noStrike" baseline="0" dirty="0">
                <a:solidFill>
                  <a:srgbClr val="000000"/>
                </a:solidFill>
                <a:latin typeface="ArialMT"/>
              </a:rPr>
              <a:t>β-</a:t>
            </a:r>
            <a:r>
              <a:rPr lang="en-US" b="0" i="0" u="none" strike="noStrike" baseline="0" dirty="0">
                <a:solidFill>
                  <a:srgbClr val="000000"/>
                </a:solidFill>
                <a:latin typeface="ArialMT"/>
              </a:rPr>
              <a:t>lactamase (ESBL) phenotype in </a:t>
            </a:r>
            <a:r>
              <a:rPr lang="en-US" b="0" i="1" u="none" strike="noStrike" baseline="0" dirty="0">
                <a:solidFill>
                  <a:srgbClr val="000000"/>
                </a:solidFill>
                <a:latin typeface="ArialMT"/>
              </a:rPr>
              <a:t>E. coli</a:t>
            </a:r>
            <a:r>
              <a:rPr lang="en-US" b="0" i="0" u="none" strike="noStrike" baseline="0" dirty="0">
                <a:solidFill>
                  <a:srgbClr val="000000"/>
                </a:solidFill>
                <a:latin typeface="ArialMT"/>
              </a:rPr>
              <a:t> was characterized by isolates displaying aztreonam, ceftazidime, or ceftriaxone MIC values ≥ 2 mg/L.</a:t>
            </a:r>
          </a:p>
          <a:p>
            <a:pPr marL="285750" indent="-285750" algn="l">
              <a:spcBef>
                <a:spcPts val="1200"/>
              </a:spcBef>
              <a:buFont typeface="Arial" panose="020B0604020202020204" pitchFamily="34" charset="0"/>
              <a:buChar char="•"/>
            </a:pPr>
            <a:r>
              <a:rPr lang="en-US" dirty="0">
                <a:solidFill>
                  <a:srgbClr val="000000"/>
                </a:solidFill>
                <a:latin typeface="ArialMT"/>
              </a:rPr>
              <a:t>Multidrug resistant (MDR) phenotype was defined for </a:t>
            </a:r>
            <a:r>
              <a:rPr lang="en-US" i="1" dirty="0">
                <a:solidFill>
                  <a:srgbClr val="000000"/>
                </a:solidFill>
                <a:latin typeface="ArialMT"/>
              </a:rPr>
              <a:t>E. coli</a:t>
            </a:r>
            <a:r>
              <a:rPr lang="en-US" dirty="0">
                <a:solidFill>
                  <a:srgbClr val="000000"/>
                </a:solidFill>
                <a:latin typeface="ArialMT"/>
              </a:rPr>
              <a:t> as described by Magiorakos et al. as having a CLSI not susceptible phenotype to 3 or more drug classes from the following: extended-spectrum cephalosporins (ceftriaxone or ceftazidime); carbapenems (meropenem); antipseudomonal penicillins + </a:t>
            </a:r>
            <a:r>
              <a:rPr lang="el-GR" dirty="0">
                <a:solidFill>
                  <a:srgbClr val="000000"/>
                </a:solidFill>
                <a:latin typeface="ArialMT"/>
              </a:rPr>
              <a:t>β-</a:t>
            </a:r>
            <a:r>
              <a:rPr lang="en-US" dirty="0">
                <a:solidFill>
                  <a:srgbClr val="000000"/>
                </a:solidFill>
                <a:latin typeface="ArialMT"/>
              </a:rPr>
              <a:t>lactamase inhibitors (piperacillin-tazobactam); fluoroquinolones (ciprofloxacin or levofloxacin); aminoglycosides (gentamicin or amikacin).</a:t>
            </a:r>
          </a:p>
        </p:txBody>
      </p:sp>
      <p:sp>
        <p:nvSpPr>
          <p:cNvPr id="16" name="TextBox 15">
            <a:extLst>
              <a:ext uri="{FF2B5EF4-FFF2-40B4-BE49-F238E27FC236}">
                <a16:creationId xmlns:a16="http://schemas.microsoft.com/office/drawing/2014/main" id="{96FD7234-9380-429C-AB1E-4790A585695D}"/>
              </a:ext>
            </a:extLst>
          </p:cNvPr>
          <p:cNvSpPr txBox="1"/>
          <p:nvPr/>
        </p:nvSpPr>
        <p:spPr>
          <a:xfrm>
            <a:off x="13537487" y="17717494"/>
            <a:ext cx="14073026" cy="1218738"/>
          </a:xfrm>
          <a:prstGeom prst="rect">
            <a:avLst/>
          </a:prstGeom>
          <a:noFill/>
        </p:spPr>
        <p:txBody>
          <a:bodyPr wrap="square" rtlCol="0">
            <a:noAutofit/>
          </a:bodyPr>
          <a:lstStyle/>
          <a:p>
            <a:pPr algn="ctr"/>
            <a:r>
              <a:rPr lang="en-US" sz="2800" b="0" i="0" u="none" strike="noStrike" baseline="0" dirty="0">
                <a:solidFill>
                  <a:srgbClr val="FFFFFF"/>
                </a:solidFill>
                <a:latin typeface="Arial" panose="020B0604020202020204" pitchFamily="34" charset="0"/>
                <a:cs typeface="Arial" panose="020B0604020202020204" pitchFamily="34" charset="0"/>
              </a:rPr>
              <a:t>74th Congress of the German Society for Urology</a:t>
            </a:r>
          </a:p>
          <a:p>
            <a:pPr algn="ctr"/>
            <a:r>
              <a:rPr lang="en-US" sz="2800" b="0" i="0" u="none" strike="noStrike" baseline="0" dirty="0">
                <a:solidFill>
                  <a:srgbClr val="FFFFFF"/>
                </a:solidFill>
                <a:latin typeface="Arial" panose="020B0604020202020204" pitchFamily="34" charset="0"/>
                <a:cs typeface="Arial" panose="020B0604020202020204" pitchFamily="34" charset="0"/>
              </a:rPr>
              <a:t>September 21</a:t>
            </a:r>
            <a:r>
              <a:rPr lang="en-US" sz="2800" b="0" i="0" dirty="0">
                <a:solidFill>
                  <a:schemeClr val="bg1"/>
                </a:solidFill>
                <a:effectLst/>
                <a:latin typeface="Roboto" panose="02000000000000000000" pitchFamily="2" charset="0"/>
              </a:rPr>
              <a:t>–</a:t>
            </a:r>
            <a:r>
              <a:rPr lang="en-US" sz="2800" b="0" i="0" u="none" strike="noStrike" baseline="0" dirty="0">
                <a:solidFill>
                  <a:srgbClr val="FFFFFF"/>
                </a:solidFill>
                <a:latin typeface="Arial" panose="020B0604020202020204" pitchFamily="34" charset="0"/>
                <a:cs typeface="Arial" panose="020B0604020202020204" pitchFamily="34" charset="0"/>
              </a:rPr>
              <a:t>24, 2022, Hamburg</a:t>
            </a:r>
            <a:endParaRPr lang="en-US" sz="2800" dirty="0">
              <a:solidFill>
                <a:schemeClr val="bg1"/>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D57FBE9A-B6E0-401A-92DC-BD5E587EC379}"/>
              </a:ext>
            </a:extLst>
          </p:cNvPr>
          <p:cNvSpPr txBox="1"/>
          <p:nvPr/>
        </p:nvSpPr>
        <p:spPr>
          <a:xfrm>
            <a:off x="12302458" y="1499416"/>
            <a:ext cx="16509025" cy="4188001"/>
          </a:xfrm>
          <a:prstGeom prst="rect">
            <a:avLst/>
          </a:prstGeom>
          <a:noFill/>
        </p:spPr>
        <p:txBody>
          <a:bodyPr wrap="square" rtlCol="0">
            <a:noAutofit/>
          </a:bodyPr>
          <a:lstStyle/>
          <a:p>
            <a:pPr marR="0" lvl="0">
              <a:spcBef>
                <a:spcPts val="0"/>
              </a:spcBef>
              <a:spcAft>
                <a:spcPts val="2400"/>
              </a:spcAft>
            </a:pPr>
            <a:r>
              <a:rPr lang="en-US" sz="3600" dirty="0">
                <a:solidFill>
                  <a:schemeClr val="bg1"/>
                </a:solidFill>
                <a:effectLst/>
                <a:latin typeface="ArialMT"/>
                <a:ea typeface="Calibri" panose="020F0502020204030204" pitchFamily="34" charset="0"/>
              </a:rPr>
              <a:t>Gepotidacin demonstrated potent </a:t>
            </a:r>
            <a:r>
              <a:rPr lang="en-US" sz="3600" i="1" dirty="0">
                <a:solidFill>
                  <a:schemeClr val="bg1"/>
                </a:solidFill>
                <a:effectLst/>
                <a:latin typeface="ArialMT"/>
                <a:ea typeface="Calibri" panose="020F0502020204030204" pitchFamily="34" charset="0"/>
              </a:rPr>
              <a:t>in vitro</a:t>
            </a:r>
            <a:r>
              <a:rPr lang="en-US" sz="3600" dirty="0">
                <a:solidFill>
                  <a:schemeClr val="bg1"/>
                </a:solidFill>
                <a:effectLst/>
                <a:latin typeface="ArialMT"/>
                <a:ea typeface="Calibri" panose="020F0502020204030204" pitchFamily="34" charset="0"/>
              </a:rPr>
              <a:t> activity against contemporary </a:t>
            </a:r>
            <a:r>
              <a:rPr lang="en-US" sz="3600" i="1" dirty="0">
                <a:solidFill>
                  <a:schemeClr val="bg1"/>
                </a:solidFill>
                <a:effectLst/>
                <a:latin typeface="ArialMT"/>
                <a:ea typeface="Calibri" panose="020F0502020204030204" pitchFamily="34" charset="0"/>
              </a:rPr>
              <a:t>E. coli</a:t>
            </a:r>
            <a:r>
              <a:rPr lang="en-US" sz="3600" dirty="0">
                <a:solidFill>
                  <a:schemeClr val="bg1"/>
                </a:solidFill>
                <a:effectLst/>
                <a:latin typeface="ArialMT"/>
                <a:ea typeface="Calibri" panose="020F0502020204030204" pitchFamily="34" charset="0"/>
              </a:rPr>
              <a:t> isolates from Germany as well as 11 other European countries.</a:t>
            </a:r>
          </a:p>
          <a:p>
            <a:pPr marR="0" lvl="0">
              <a:spcBef>
                <a:spcPts val="0"/>
              </a:spcBef>
              <a:spcAft>
                <a:spcPts val="2400"/>
              </a:spcAft>
            </a:pPr>
            <a:r>
              <a:rPr lang="en-US" sz="3600" dirty="0">
                <a:solidFill>
                  <a:schemeClr val="bg1"/>
                </a:solidFill>
                <a:effectLst/>
                <a:latin typeface="ArialMT"/>
                <a:ea typeface="Calibri" panose="020F0502020204030204" pitchFamily="34" charset="0"/>
              </a:rPr>
              <a:t>Gepotidacin inhibited 91.6% of ESBL and 98.1% of MDR isolates from all 12 European countries at concentrations ≤4 mg/L.</a:t>
            </a:r>
          </a:p>
          <a:p>
            <a:pPr marR="0" lvl="0">
              <a:spcBef>
                <a:spcPts val="0"/>
              </a:spcBef>
              <a:spcAft>
                <a:spcPts val="2400"/>
              </a:spcAft>
            </a:pPr>
            <a:r>
              <a:rPr lang="en-US" sz="3600" dirty="0">
                <a:solidFill>
                  <a:schemeClr val="bg1"/>
                </a:solidFill>
                <a:effectLst/>
                <a:latin typeface="ArialMT"/>
                <a:ea typeface="Calibri" panose="020F0502020204030204" pitchFamily="34" charset="0"/>
              </a:rPr>
              <a:t>For some comparators, the susceptibility of isolates from Germany was similar to other countries, while others displayed more variability.</a:t>
            </a:r>
          </a:p>
        </p:txBody>
      </p:sp>
      <p:sp>
        <p:nvSpPr>
          <p:cNvPr id="23" name="TextBox 22">
            <a:extLst>
              <a:ext uri="{FF2B5EF4-FFF2-40B4-BE49-F238E27FC236}">
                <a16:creationId xmlns:a16="http://schemas.microsoft.com/office/drawing/2014/main" id="{0486308A-AA62-4A06-ABDB-F5350E29E46D}"/>
              </a:ext>
            </a:extLst>
          </p:cNvPr>
          <p:cNvSpPr txBox="1"/>
          <p:nvPr/>
        </p:nvSpPr>
        <p:spPr>
          <a:xfrm>
            <a:off x="29763234" y="1668020"/>
            <a:ext cx="10877193" cy="6044507"/>
          </a:xfrm>
          <a:prstGeom prst="rect">
            <a:avLst/>
          </a:prstGeom>
          <a:noFill/>
        </p:spPr>
        <p:txBody>
          <a:bodyPr wrap="square" rtlCol="0">
            <a:noAutofit/>
          </a:bodyPr>
          <a:lstStyle/>
          <a:p>
            <a:pPr indent="-457200">
              <a:spcBef>
                <a:spcPts val="1200"/>
              </a:spcBef>
              <a:buFont typeface="Arial" panose="020B0604020202020204" pitchFamily="34" charset="0"/>
              <a:buChar char="•"/>
            </a:pPr>
            <a:r>
              <a:rPr lang="en-GB" dirty="0">
                <a:effectLst/>
                <a:latin typeface="ArialMT"/>
                <a:ea typeface="Times New Roman" panose="02020603050405020304" pitchFamily="18" charset="0"/>
                <a:cs typeface="Arial" panose="020B0604020202020204" pitchFamily="34" charset="0"/>
              </a:rPr>
              <a:t>Gepotidacin was active against 133 </a:t>
            </a:r>
            <a:r>
              <a:rPr lang="en-GB" i="1" dirty="0">
                <a:effectLst/>
                <a:latin typeface="ArialMT"/>
                <a:ea typeface="Times New Roman" panose="02020603050405020304" pitchFamily="18" charset="0"/>
                <a:cs typeface="Arial" panose="020B0604020202020204" pitchFamily="34" charset="0"/>
              </a:rPr>
              <a:t>E. coli</a:t>
            </a:r>
            <a:r>
              <a:rPr lang="en-GB" dirty="0">
                <a:effectLst/>
                <a:latin typeface="ArialMT"/>
                <a:ea typeface="Times New Roman" panose="02020603050405020304" pitchFamily="18" charset="0"/>
                <a:cs typeface="Arial" panose="020B0604020202020204" pitchFamily="34" charset="0"/>
              </a:rPr>
              <a:t> isolates from Germany (MIC</a:t>
            </a:r>
            <a:r>
              <a:rPr lang="en-GB" baseline="-25000" dirty="0">
                <a:effectLst/>
                <a:latin typeface="ArialMT"/>
                <a:ea typeface="Times New Roman" panose="02020603050405020304" pitchFamily="18" charset="0"/>
                <a:cs typeface="Arial" panose="020B0604020202020204" pitchFamily="34" charset="0"/>
              </a:rPr>
              <a:t>50/90</a:t>
            </a:r>
            <a:r>
              <a:rPr lang="en-GB" dirty="0">
                <a:effectLst/>
                <a:latin typeface="ArialMT"/>
                <a:ea typeface="Times New Roman" panose="02020603050405020304" pitchFamily="18" charset="0"/>
                <a:cs typeface="Arial" panose="020B0604020202020204" pitchFamily="34" charset="0"/>
              </a:rPr>
              <a:t>, 2/2 mg/L), with </a:t>
            </a:r>
            <a:r>
              <a:rPr lang="en-US" dirty="0">
                <a:effectLst/>
                <a:latin typeface="ArialMT"/>
                <a:ea typeface="Times New Roman" panose="02020603050405020304" pitchFamily="18" charset="0"/>
                <a:cs typeface="Arial" panose="020B0604020202020204" pitchFamily="34" charset="0"/>
              </a:rPr>
              <a:t>96.2% of 	these isolates inhibited at concentrations ≤4 mg/L</a:t>
            </a:r>
            <a:r>
              <a:rPr lang="en-GB" dirty="0">
                <a:effectLst/>
                <a:latin typeface="ArialMT"/>
                <a:ea typeface="Times New Roman" panose="02020603050405020304" pitchFamily="18" charset="0"/>
                <a:cs typeface="Arial" panose="020B0604020202020204" pitchFamily="34" charset="0"/>
              </a:rPr>
              <a:t>.</a:t>
            </a:r>
          </a:p>
          <a:p>
            <a:pPr indent="-457200">
              <a:spcBef>
                <a:spcPts val="1200"/>
              </a:spcBef>
              <a:buFont typeface="Arial" panose="020B0604020202020204" pitchFamily="34" charset="0"/>
              <a:buChar char="•"/>
            </a:pPr>
            <a:r>
              <a:rPr lang="en-US">
                <a:effectLst/>
                <a:latin typeface="ArialMT"/>
                <a:ea typeface="Times New Roman" panose="02020603050405020304" pitchFamily="18" charset="0"/>
                <a:cs typeface="Arial" panose="020B0604020202020204" pitchFamily="34" charset="0"/>
              </a:rPr>
              <a:t>Minimal </a:t>
            </a:r>
            <a:r>
              <a:rPr lang="en-US" dirty="0">
                <a:effectLst/>
                <a:latin typeface="ArialMT"/>
                <a:ea typeface="Times New Roman" panose="02020603050405020304" pitchFamily="18" charset="0"/>
                <a:cs typeface="Arial" panose="020B0604020202020204" pitchFamily="34" charset="0"/>
              </a:rPr>
              <a:t>variability in gepotidacin activity was observed against isolates from Germany and </a:t>
            </a:r>
            <a:r>
              <a:rPr lang="en-US">
                <a:effectLst/>
                <a:latin typeface="ArialMT"/>
                <a:ea typeface="Times New Roman" panose="02020603050405020304" pitchFamily="18" charset="0"/>
                <a:cs typeface="Arial" panose="020B0604020202020204" pitchFamily="34" charset="0"/>
              </a:rPr>
              <a:t>the other 	11 European </a:t>
            </a:r>
            <a:r>
              <a:rPr lang="en-US" dirty="0">
                <a:effectLst/>
                <a:latin typeface="ArialMT"/>
                <a:ea typeface="Times New Roman" panose="02020603050405020304" pitchFamily="18" charset="0"/>
                <a:cs typeface="Arial" panose="020B0604020202020204" pitchFamily="34" charset="0"/>
              </a:rPr>
              <a:t>countries.</a:t>
            </a:r>
          </a:p>
          <a:p>
            <a:pPr lvl="2" indent="-457200">
              <a:spcBef>
                <a:spcPts val="600"/>
              </a:spcBef>
              <a:buFont typeface="Arial" panose="020B0604020202020204" pitchFamily="34" charset="0"/>
              <a:buChar char="•"/>
            </a:pPr>
            <a:r>
              <a:rPr lang="en-US" dirty="0">
                <a:effectLst/>
                <a:latin typeface="ArialMT"/>
                <a:ea typeface="Times New Roman" panose="02020603050405020304" pitchFamily="18" charset="0"/>
                <a:cs typeface="Arial" panose="020B0604020202020204" pitchFamily="34" charset="0"/>
              </a:rPr>
              <a:t>Gepotidacin MIC</a:t>
            </a:r>
            <a:r>
              <a:rPr lang="en-US" baseline="-25000" dirty="0">
                <a:effectLst/>
                <a:latin typeface="ArialMT"/>
                <a:ea typeface="Times New Roman" panose="02020603050405020304" pitchFamily="18" charset="0"/>
                <a:cs typeface="Arial" panose="020B0604020202020204" pitchFamily="34" charset="0"/>
              </a:rPr>
              <a:t>50</a:t>
            </a:r>
            <a:r>
              <a:rPr lang="en-US" dirty="0">
                <a:effectLst/>
                <a:latin typeface="ArialMT"/>
                <a:ea typeface="Times New Roman" panose="02020603050405020304" pitchFamily="18" charset="0"/>
                <a:cs typeface="Arial" panose="020B0604020202020204" pitchFamily="34" charset="0"/>
              </a:rPr>
              <a:t> values were 2 mg/L and MIC</a:t>
            </a:r>
            <a:r>
              <a:rPr lang="en-US" baseline="-25000" dirty="0">
                <a:effectLst/>
                <a:latin typeface="ArialMT"/>
                <a:ea typeface="Times New Roman" panose="02020603050405020304" pitchFamily="18" charset="0"/>
                <a:cs typeface="Arial" panose="020B0604020202020204" pitchFamily="34" charset="0"/>
              </a:rPr>
              <a:t>90</a:t>
            </a:r>
            <a:r>
              <a:rPr lang="en-US" dirty="0">
                <a:effectLst/>
                <a:latin typeface="ArialMT"/>
                <a:ea typeface="Times New Roman" panose="02020603050405020304" pitchFamily="18" charset="0"/>
                <a:cs typeface="Arial" panose="020B0604020202020204" pitchFamily="34" charset="0"/>
              </a:rPr>
              <a:t> values ranged from 2-4 mg/L (Table 1).</a:t>
            </a:r>
          </a:p>
          <a:p>
            <a:pPr indent="-457200">
              <a:spcBef>
                <a:spcPts val="1200"/>
              </a:spcBef>
              <a:buFont typeface="Arial" panose="020B0604020202020204" pitchFamily="34" charset="0"/>
              <a:buChar char="•"/>
            </a:pPr>
            <a:r>
              <a:rPr lang="en-GB" dirty="0">
                <a:effectLst/>
                <a:latin typeface="ArialMT"/>
                <a:ea typeface="Times New Roman" panose="02020603050405020304" pitchFamily="18" charset="0"/>
                <a:cs typeface="Arial" panose="020B0604020202020204" pitchFamily="34" charset="0"/>
              </a:rPr>
              <a:t>Among isolates from Germany, </a:t>
            </a:r>
            <a:r>
              <a:rPr lang="en-GB" dirty="0">
                <a:latin typeface="ArialMT"/>
                <a:ea typeface="Times New Roman" panose="02020603050405020304" pitchFamily="18" charset="0"/>
                <a:cs typeface="Arial" panose="020B0604020202020204" pitchFamily="34" charset="0"/>
              </a:rPr>
              <a:t>s</a:t>
            </a:r>
            <a:r>
              <a:rPr lang="en-GB" dirty="0">
                <a:effectLst/>
                <a:latin typeface="ArialMT"/>
                <a:ea typeface="Times New Roman" panose="02020603050405020304" pitchFamily="18" charset="0"/>
                <a:cs typeface="Arial" panose="020B0604020202020204" pitchFamily="34" charset="0"/>
              </a:rPr>
              <a:t>usceptibility (S) to comparators trimethoprim-sulfamethoxazole 	(72.2% S), ciprofloxacin (80.5% S), amoxicillin-clavulanic acid (85.7% S), mecillinam (97.0% S), 	fosfomycin (97.7% S), nitrofurantoin (100% S), and nitroxoline (100% S) was observed (Table 1).</a:t>
            </a:r>
          </a:p>
          <a:p>
            <a:pPr marL="457200" indent="-457200">
              <a:spcBef>
                <a:spcPts val="1200"/>
              </a:spcBef>
              <a:buFont typeface="Arial" panose="020B0604020202020204" pitchFamily="34" charset="0"/>
              <a:buChar char="•"/>
            </a:pPr>
            <a:r>
              <a:rPr lang="en-US" dirty="0">
                <a:effectLst/>
                <a:latin typeface="ArialMT"/>
                <a:ea typeface="Times New Roman" panose="02020603050405020304" pitchFamily="18" charset="0"/>
                <a:cs typeface="Arial" panose="020B0604020202020204" pitchFamily="34" charset="0"/>
              </a:rPr>
              <a:t>Across isolates from all 12 European countries, lower susceptibilities and larger variation were observed for some comparators.</a:t>
            </a:r>
          </a:p>
          <a:p>
            <a:pPr marL="914400" lvl="1" indent="-457200">
              <a:spcBef>
                <a:spcPts val="600"/>
              </a:spcBef>
              <a:buFont typeface="Arial" panose="020B0604020202020204" pitchFamily="34" charset="0"/>
              <a:buChar char="•"/>
            </a:pPr>
            <a:r>
              <a:rPr lang="en-GB" dirty="0">
                <a:effectLst/>
                <a:latin typeface="ArialMT"/>
                <a:ea typeface="Times New Roman" panose="02020603050405020304" pitchFamily="18" charset="0"/>
                <a:cs typeface="Arial" panose="020B0604020202020204" pitchFamily="34" charset="0"/>
              </a:rPr>
              <a:t>Ciprofloxacin (64.6-89.6% S), </a:t>
            </a:r>
            <a:r>
              <a:rPr lang="en-US" b="0" i="0" u="none" strike="noStrike" baseline="0" dirty="0">
                <a:solidFill>
                  <a:srgbClr val="000000"/>
                </a:solidFill>
                <a:latin typeface="ArialMT"/>
              </a:rPr>
              <a:t>amoxicillin-clavulanic acid</a:t>
            </a:r>
            <a:r>
              <a:rPr lang="en-GB" dirty="0">
                <a:effectLst/>
                <a:latin typeface="ArialMT"/>
                <a:ea typeface="Times New Roman" panose="02020603050405020304" pitchFamily="18" charset="0"/>
                <a:cs typeface="Arial" panose="020B0604020202020204" pitchFamily="34" charset="0"/>
              </a:rPr>
              <a:t> (69.4</a:t>
            </a:r>
            <a:r>
              <a:rPr lang="en-US" b="0" i="0" dirty="0">
                <a:solidFill>
                  <a:srgbClr val="202124"/>
                </a:solidFill>
                <a:effectLst/>
                <a:latin typeface="ArialMT"/>
              </a:rPr>
              <a:t>–</a:t>
            </a:r>
            <a:r>
              <a:rPr lang="en-GB" dirty="0">
                <a:effectLst/>
                <a:latin typeface="ArialMT"/>
                <a:ea typeface="Times New Roman" panose="02020603050405020304" pitchFamily="18" charset="0"/>
                <a:cs typeface="Arial" panose="020B0604020202020204" pitchFamily="34" charset="0"/>
              </a:rPr>
              <a:t>95.7% S), trimethoprim-sulfamethoxazole (62.4</a:t>
            </a:r>
            <a:r>
              <a:rPr lang="en-US" b="0" i="0" dirty="0">
                <a:solidFill>
                  <a:srgbClr val="202124"/>
                </a:solidFill>
                <a:effectLst/>
                <a:latin typeface="ArialMT"/>
              </a:rPr>
              <a:t>–</a:t>
            </a:r>
            <a:r>
              <a:rPr lang="en-GB" dirty="0">
                <a:effectLst/>
                <a:latin typeface="ArialMT"/>
                <a:ea typeface="Times New Roman" panose="02020603050405020304" pitchFamily="18" charset="0"/>
                <a:cs typeface="Arial" panose="020B0604020202020204" pitchFamily="34" charset="0"/>
              </a:rPr>
              <a:t>79.8% S).</a:t>
            </a:r>
          </a:p>
          <a:p>
            <a:pPr marL="457200" indent="-457200">
              <a:spcBef>
                <a:spcPts val="600"/>
              </a:spcBef>
              <a:buFont typeface="Arial" panose="020B0604020202020204" pitchFamily="34" charset="0"/>
              <a:buChar char="•"/>
            </a:pPr>
            <a:r>
              <a:rPr lang="en-US" dirty="0">
                <a:effectLst/>
                <a:latin typeface="ArialMT"/>
                <a:ea typeface="Times New Roman" panose="02020603050405020304" pitchFamily="18" charset="0"/>
                <a:cs typeface="Arial" panose="020B0604020202020204" pitchFamily="34" charset="0"/>
              </a:rPr>
              <a:t>While other comparators remained active.</a:t>
            </a:r>
          </a:p>
          <a:p>
            <a:pPr marL="914400" lvl="1" indent="-457200">
              <a:spcBef>
                <a:spcPts val="600"/>
              </a:spcBef>
              <a:buFont typeface="Arial" panose="020B0604020202020204" pitchFamily="34" charset="0"/>
              <a:buChar char="•"/>
            </a:pPr>
            <a:r>
              <a:rPr lang="en-GB" dirty="0">
                <a:effectLst/>
                <a:latin typeface="ArialMT"/>
                <a:ea typeface="Times New Roman" panose="02020603050405020304" pitchFamily="18" charset="0"/>
                <a:cs typeface="Arial" panose="020B0604020202020204" pitchFamily="34" charset="0"/>
              </a:rPr>
              <a:t>Mecillinam (85.6</a:t>
            </a:r>
            <a:r>
              <a:rPr lang="en-US" b="0" i="0" dirty="0">
                <a:solidFill>
                  <a:srgbClr val="202124"/>
                </a:solidFill>
                <a:effectLst/>
                <a:latin typeface="ArialMT"/>
              </a:rPr>
              <a:t>–</a:t>
            </a:r>
            <a:r>
              <a:rPr lang="en-GB" dirty="0">
                <a:effectLst/>
                <a:latin typeface="ArialMT"/>
                <a:ea typeface="Times New Roman" panose="02020603050405020304" pitchFamily="18" charset="0"/>
                <a:cs typeface="Arial" panose="020B0604020202020204" pitchFamily="34" charset="0"/>
              </a:rPr>
              <a:t>99.1% S), fosfomycin (93.4-98.8% S), nitrofurantoin (98.4-100.0% S), and nitroxoline (100.0% S).</a:t>
            </a:r>
          </a:p>
          <a:p>
            <a:pPr indent="-457200">
              <a:spcBef>
                <a:spcPts val="1200"/>
              </a:spcBef>
              <a:buFont typeface="Arial" panose="020B0604020202020204" pitchFamily="34" charset="0"/>
              <a:buChar char="•"/>
            </a:pPr>
            <a:r>
              <a:rPr lang="en-US" dirty="0">
                <a:effectLst/>
                <a:latin typeface="ArialMT"/>
                <a:ea typeface="Times New Roman" panose="02020603050405020304" pitchFamily="18" charset="0"/>
                <a:cs typeface="Arial" panose="020B0604020202020204" pitchFamily="34" charset="0"/>
              </a:rPr>
              <a:t>When tested against the drug-resistant subsets from all 12 European countries, including ESBL 	(12.5% of total) and MDR (4.0% of total) subsets, gepotidacin maintained similar MIC</a:t>
            </a:r>
            <a:r>
              <a:rPr lang="en-US" baseline="-25000" dirty="0">
                <a:effectLst/>
                <a:latin typeface="ArialMT"/>
                <a:ea typeface="Times New Roman" panose="02020603050405020304" pitchFamily="18" charset="0"/>
                <a:cs typeface="Arial" panose="020B0604020202020204" pitchFamily="34" charset="0"/>
              </a:rPr>
              <a:t>50</a:t>
            </a:r>
            <a:r>
              <a:rPr lang="en-US" dirty="0">
                <a:effectLst/>
                <a:latin typeface="ArialMT"/>
                <a:ea typeface="Times New Roman" panose="02020603050405020304" pitchFamily="18" charset="0"/>
                <a:cs typeface="Arial" panose="020B0604020202020204" pitchFamily="34" charset="0"/>
              </a:rPr>
              <a:t> values 	(ranging from 1-2 mg/L) and MIC</a:t>
            </a:r>
            <a:r>
              <a:rPr lang="en-US" baseline="-25000" dirty="0">
                <a:effectLst/>
                <a:latin typeface="ArialMT"/>
                <a:ea typeface="Times New Roman" panose="02020603050405020304" pitchFamily="18" charset="0"/>
                <a:cs typeface="Arial" panose="020B0604020202020204" pitchFamily="34" charset="0"/>
              </a:rPr>
              <a:t>90</a:t>
            </a:r>
            <a:r>
              <a:rPr lang="en-US" dirty="0">
                <a:effectLst/>
                <a:latin typeface="ArialMT"/>
                <a:ea typeface="Times New Roman" panose="02020603050405020304" pitchFamily="18" charset="0"/>
                <a:cs typeface="Arial" panose="020B0604020202020204" pitchFamily="34" charset="0"/>
              </a:rPr>
              <a:t> values (ranging from 2-4 mg/L; Table 2).</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R="0" lvl="0">
              <a:spcBef>
                <a:spcPts val="0"/>
              </a:spcBef>
              <a:spcAft>
                <a:spcPts val="1200"/>
              </a:spcAft>
            </a:pPr>
            <a:endParaRPr lang="en-US" sz="2000" dirty="0">
              <a:effectLst/>
              <a:latin typeface="ArialMT"/>
              <a:ea typeface="Calibri" panose="020F0502020204030204" pitchFamily="34" charset="0"/>
            </a:endParaRPr>
          </a:p>
        </p:txBody>
      </p:sp>
      <p:pic>
        <p:nvPicPr>
          <p:cNvPr id="24" name="Picture 23">
            <a:extLst>
              <a:ext uri="{FF2B5EF4-FFF2-40B4-BE49-F238E27FC236}">
                <a16:creationId xmlns:a16="http://schemas.microsoft.com/office/drawing/2014/main" id="{33347ECF-B472-414C-9FE9-9106E3CBF64D}"/>
              </a:ext>
            </a:extLst>
          </p:cNvPr>
          <p:cNvPicPr>
            <a:picLocks noChangeAspect="1"/>
          </p:cNvPicPr>
          <p:nvPr/>
        </p:nvPicPr>
        <p:blipFill rotWithShape="1">
          <a:blip r:embed="rId4"/>
          <a:srcRect r="80918" b="91564"/>
          <a:stretch/>
        </p:blipFill>
        <p:spPr>
          <a:xfrm>
            <a:off x="34207049" y="16261941"/>
            <a:ext cx="2460236" cy="493924"/>
          </a:xfrm>
          <a:prstGeom prst="rect">
            <a:avLst/>
          </a:prstGeom>
        </p:spPr>
      </p:pic>
      <p:sp>
        <p:nvSpPr>
          <p:cNvPr id="26" name="Subtitle 4">
            <a:extLst>
              <a:ext uri="{FF2B5EF4-FFF2-40B4-BE49-F238E27FC236}">
                <a16:creationId xmlns:a16="http://schemas.microsoft.com/office/drawing/2014/main" id="{2532650F-7607-49EB-83E4-7C8FD0F21D02}"/>
              </a:ext>
            </a:extLst>
          </p:cNvPr>
          <p:cNvSpPr>
            <a:spLocks noGrp="1"/>
          </p:cNvSpPr>
          <p:nvPr>
            <p:ph type="subTitle" idx="1"/>
          </p:nvPr>
        </p:nvSpPr>
        <p:spPr>
          <a:xfrm>
            <a:off x="267233" y="2675158"/>
            <a:ext cx="11477925" cy="1671067"/>
          </a:xfrm>
        </p:spPr>
        <p:txBody>
          <a:bodyPr>
            <a:noAutofit/>
          </a:bodyPr>
          <a:lstStyle/>
          <a:p>
            <a:pPr algn="l">
              <a:lnSpc>
                <a:spcPct val="100000"/>
              </a:lnSpc>
              <a:spcBef>
                <a:spcPts val="1200"/>
              </a:spcBef>
            </a:pPr>
            <a:r>
              <a:rPr lang="sv-SE" sz="1800" baseline="30000" dirty="0">
                <a:solidFill>
                  <a:srgbClr val="000000"/>
                </a:solidFill>
                <a:latin typeface="ArialMT"/>
                <a:cs typeface="Arial" panose="020B0604020202020204" pitchFamily="34" charset="0"/>
              </a:rPr>
              <a:t>1</a:t>
            </a:r>
            <a:r>
              <a:rPr lang="sv-SE" sz="1800" dirty="0">
                <a:solidFill>
                  <a:srgbClr val="000000"/>
                </a:solidFill>
                <a:latin typeface="ArialMT"/>
                <a:cs typeface="Arial" panose="020B0604020202020204" pitchFamily="34" charset="0"/>
              </a:rPr>
              <a:t>S. J. Ryan Arends, </a:t>
            </a:r>
            <a:r>
              <a:rPr lang="sv-SE" sz="1800" b="1" baseline="30000" dirty="0">
                <a:solidFill>
                  <a:srgbClr val="000000"/>
                </a:solidFill>
                <a:latin typeface="ArialMT"/>
                <a:cs typeface="Arial" panose="020B0604020202020204" pitchFamily="34" charset="0"/>
              </a:rPr>
              <a:t>2</a:t>
            </a:r>
            <a:r>
              <a:rPr lang="sv-SE" sz="1800" b="1" dirty="0">
                <a:solidFill>
                  <a:srgbClr val="000000"/>
                </a:solidFill>
                <a:latin typeface="ArialMT"/>
                <a:cs typeface="Arial" panose="020B0604020202020204" pitchFamily="34" charset="0"/>
              </a:rPr>
              <a:t>C. Ress</a:t>
            </a:r>
            <a:r>
              <a:rPr lang="sv-SE" sz="1800" dirty="0">
                <a:solidFill>
                  <a:srgbClr val="000000"/>
                </a:solidFill>
                <a:latin typeface="ArialMT"/>
                <a:cs typeface="Arial" panose="020B0604020202020204" pitchFamily="34" charset="0"/>
              </a:rPr>
              <a:t>, </a:t>
            </a:r>
            <a:r>
              <a:rPr lang="sv-SE" sz="1800" baseline="30000" dirty="0">
                <a:solidFill>
                  <a:srgbClr val="000000"/>
                </a:solidFill>
                <a:latin typeface="ArialMT"/>
                <a:cs typeface="Arial" panose="020B0604020202020204" pitchFamily="34" charset="0"/>
              </a:rPr>
              <a:t>2</a:t>
            </a:r>
            <a:r>
              <a:rPr lang="sv-SE" sz="1800" dirty="0">
                <a:solidFill>
                  <a:srgbClr val="000000"/>
                </a:solidFill>
                <a:latin typeface="ArialMT"/>
                <a:cs typeface="Arial" panose="020B0604020202020204" pitchFamily="34" charset="0"/>
              </a:rPr>
              <a:t>D. Butler, </a:t>
            </a:r>
            <a:r>
              <a:rPr lang="sv-SE" sz="1800" baseline="30000" dirty="0">
                <a:solidFill>
                  <a:srgbClr val="000000"/>
                </a:solidFill>
                <a:latin typeface="ArialMT"/>
                <a:cs typeface="Arial" panose="020B0604020202020204" pitchFamily="34" charset="0"/>
              </a:rPr>
              <a:t>2</a:t>
            </a:r>
            <a:r>
              <a:rPr lang="sv-SE" sz="1800" dirty="0">
                <a:solidFill>
                  <a:srgbClr val="000000"/>
                </a:solidFill>
                <a:latin typeface="ArialMT"/>
                <a:cs typeface="Arial" panose="020B0604020202020204" pitchFamily="34" charset="0"/>
              </a:rPr>
              <a:t>N. Scangarella-Oman, </a:t>
            </a:r>
            <a:r>
              <a:rPr lang="sv-SE" sz="1800" baseline="30000" dirty="0">
                <a:solidFill>
                  <a:srgbClr val="000000"/>
                </a:solidFill>
                <a:latin typeface="ArialMT"/>
                <a:cs typeface="Arial" panose="020B0604020202020204" pitchFamily="34" charset="0"/>
              </a:rPr>
              <a:t>1</a:t>
            </a:r>
            <a:r>
              <a:rPr lang="sv-SE" sz="1800" dirty="0">
                <a:solidFill>
                  <a:srgbClr val="000000"/>
                </a:solidFill>
                <a:latin typeface="ArialMT"/>
                <a:cs typeface="Arial" panose="020B0604020202020204" pitchFamily="34" charset="0"/>
              </a:rPr>
              <a:t>R. E. Mendes</a:t>
            </a:r>
            <a:endParaRPr lang="sv-SE" sz="1800" baseline="30000" dirty="0">
              <a:solidFill>
                <a:srgbClr val="000000"/>
              </a:solidFill>
              <a:latin typeface="ArialMT"/>
              <a:cs typeface="Arial" panose="020B0604020202020204" pitchFamily="34" charset="0"/>
            </a:endParaRPr>
          </a:p>
          <a:p>
            <a:pPr algn="l">
              <a:lnSpc>
                <a:spcPct val="100000"/>
              </a:lnSpc>
              <a:spcBef>
                <a:spcPts val="1200"/>
              </a:spcBef>
            </a:pPr>
            <a:r>
              <a:rPr lang="en-GB" sz="1800" baseline="30000" dirty="0">
                <a:solidFill>
                  <a:srgbClr val="000000"/>
                </a:solidFill>
                <a:latin typeface="ArialMT"/>
                <a:cs typeface="Arial" panose="020B0604020202020204" pitchFamily="34" charset="0"/>
              </a:rPr>
              <a:t>1</a:t>
            </a:r>
            <a:r>
              <a:rPr lang="en-GB" sz="1800" dirty="0">
                <a:solidFill>
                  <a:srgbClr val="000000"/>
                </a:solidFill>
                <a:latin typeface="ArialMT"/>
                <a:cs typeface="Arial" panose="020B0604020202020204" pitchFamily="34" charset="0"/>
              </a:rPr>
              <a:t>JMI Laboratories, North Liberty, Iowa, USA</a:t>
            </a:r>
          </a:p>
          <a:p>
            <a:pPr algn="l">
              <a:lnSpc>
                <a:spcPct val="100000"/>
              </a:lnSpc>
              <a:spcBef>
                <a:spcPts val="1200"/>
              </a:spcBef>
            </a:pPr>
            <a:r>
              <a:rPr lang="en-GB" sz="1800" baseline="30000" dirty="0">
                <a:solidFill>
                  <a:srgbClr val="000000"/>
                </a:solidFill>
                <a:latin typeface="ArialMT"/>
                <a:cs typeface="Arial" panose="020B0604020202020204" pitchFamily="34" charset="0"/>
              </a:rPr>
              <a:t>2</a:t>
            </a:r>
            <a:r>
              <a:rPr lang="en-GB" sz="1800" dirty="0">
                <a:solidFill>
                  <a:srgbClr val="000000"/>
                </a:solidFill>
                <a:latin typeface="ArialMT"/>
                <a:cs typeface="Arial" panose="020B0604020202020204" pitchFamily="34" charset="0"/>
              </a:rPr>
              <a:t>GlaxoSmithKline, Collegeville, Pennsylvania, USA</a:t>
            </a:r>
          </a:p>
          <a:p>
            <a:pPr algn="l">
              <a:lnSpc>
                <a:spcPct val="100000"/>
              </a:lnSpc>
              <a:spcBef>
                <a:spcPts val="1200"/>
              </a:spcBef>
            </a:pPr>
            <a:r>
              <a:rPr lang="en-GB" sz="1800" baseline="30000" dirty="0">
                <a:solidFill>
                  <a:srgbClr val="000000"/>
                </a:solidFill>
                <a:latin typeface="ArialMT"/>
                <a:cs typeface="Arial" panose="020B0604020202020204" pitchFamily="34" charset="0"/>
              </a:rPr>
              <a:t>3</a:t>
            </a:r>
            <a:r>
              <a:rPr lang="en-GB" sz="1800" dirty="0">
                <a:solidFill>
                  <a:srgbClr val="000000"/>
                </a:solidFill>
                <a:latin typeface="ArialMT"/>
                <a:cs typeface="Arial" panose="020B0604020202020204" pitchFamily="34" charset="0"/>
              </a:rPr>
              <a:t>GlaxoSmithKline, Munich</a:t>
            </a:r>
            <a:r>
              <a:rPr lang="en-GB" sz="1800">
                <a:solidFill>
                  <a:srgbClr val="000000"/>
                </a:solidFill>
                <a:latin typeface="ArialMT"/>
                <a:cs typeface="Arial" panose="020B0604020202020204" pitchFamily="34" charset="0"/>
              </a:rPr>
              <a:t>, Germany</a:t>
            </a:r>
            <a:endParaRPr lang="en-GB" altLang="en-US" sz="1800" baseline="30000" dirty="0">
              <a:solidFill>
                <a:srgbClr val="000000"/>
              </a:solidFill>
              <a:latin typeface="ArialMT"/>
              <a:cs typeface="Arial" panose="020B0604020202020204" pitchFamily="34" charset="0"/>
            </a:endParaRPr>
          </a:p>
          <a:p>
            <a:pPr algn="l">
              <a:lnSpc>
                <a:spcPct val="100000"/>
              </a:lnSpc>
              <a:spcBef>
                <a:spcPts val="1200"/>
              </a:spcBef>
            </a:pPr>
            <a:endParaRPr lang="en-GB" altLang="en-US" sz="1800" baseline="30000" dirty="0">
              <a:solidFill>
                <a:srgbClr val="000000"/>
              </a:solidFill>
              <a:latin typeface="ArialMT"/>
              <a:cs typeface="Arial" panose="020B0604020202020204" pitchFamily="34" charset="0"/>
            </a:endParaRPr>
          </a:p>
          <a:p>
            <a:pPr algn="l"/>
            <a:endParaRPr lang="en-GB" sz="3600" dirty="0">
              <a:solidFill>
                <a:srgbClr val="000000"/>
              </a:solidFill>
              <a:latin typeface="Arial" panose="020B0604020202020204" pitchFamily="34" charset="0"/>
              <a:cs typeface="Arial" panose="020B0604020202020204" pitchFamily="34" charset="0"/>
            </a:endParaRPr>
          </a:p>
        </p:txBody>
      </p:sp>
      <p:sp>
        <p:nvSpPr>
          <p:cNvPr id="33" name="TextBox 32">
            <a:extLst>
              <a:ext uri="{FF2B5EF4-FFF2-40B4-BE49-F238E27FC236}">
                <a16:creationId xmlns:a16="http://schemas.microsoft.com/office/drawing/2014/main" id="{362C4672-510D-4868-9355-3A17234DCD8F}"/>
              </a:ext>
            </a:extLst>
          </p:cNvPr>
          <p:cNvSpPr txBox="1"/>
          <p:nvPr/>
        </p:nvSpPr>
        <p:spPr>
          <a:xfrm>
            <a:off x="29651969" y="13802470"/>
            <a:ext cx="11073383" cy="2446824"/>
          </a:xfrm>
          <a:prstGeom prst="rect">
            <a:avLst/>
          </a:prstGeom>
          <a:noFill/>
        </p:spPr>
        <p:txBody>
          <a:bodyPr wrap="square" rtlCol="0">
            <a:spAutoFit/>
          </a:bodyPr>
          <a:lstStyle/>
          <a:p>
            <a:pPr marL="457200" marR="0" indent="-457200">
              <a:spcBef>
                <a:spcPts val="0"/>
              </a:spcBef>
              <a:spcAft>
                <a:spcPts val="1000"/>
              </a:spcAft>
              <a:buFont typeface="Arial" panose="020B0604020202020204" pitchFamily="34" charset="0"/>
              <a:buChar char="•"/>
            </a:pPr>
            <a:r>
              <a:rPr lang="en-US" sz="1600" dirty="0">
                <a:effectLst/>
                <a:latin typeface="ArialMT"/>
                <a:ea typeface="Calibri" panose="020F0502020204030204" pitchFamily="34" charset="0"/>
              </a:rPr>
              <a:t>CLSI. M07ED11. Methods for dilution antimicrobial susceptibility tests for bacteria that grow aerobically: eleventh edition. Wayne, PA, Clinical and Laboratory Standards Institute, 2018.</a:t>
            </a:r>
          </a:p>
          <a:p>
            <a:pPr marL="457200" marR="0" indent="-457200">
              <a:spcBef>
                <a:spcPts val="0"/>
              </a:spcBef>
              <a:spcAft>
                <a:spcPts val="1000"/>
              </a:spcAft>
              <a:buFont typeface="Arial" panose="020B0604020202020204" pitchFamily="34" charset="0"/>
              <a:buChar char="•"/>
            </a:pPr>
            <a:r>
              <a:rPr lang="en-US" sz="1600" dirty="0">
                <a:effectLst/>
                <a:latin typeface="ArialMT"/>
                <a:ea typeface="Calibri" panose="020F0502020204030204" pitchFamily="34" charset="0"/>
              </a:rPr>
              <a:t>CLSI. M100Ed32. Performance standards for antimicrobial susceptibility testing: 32nd informational supplement. Wayne, PA, Clinical and Laboratory Standards Institute, 2022.</a:t>
            </a:r>
            <a:endParaRPr lang="en-US" sz="1600" dirty="0">
              <a:latin typeface="ArialMT"/>
              <a:ea typeface="Calibri" panose="020F0502020204030204" pitchFamily="34" charset="0"/>
            </a:endParaRPr>
          </a:p>
          <a:p>
            <a:pPr marL="457200" marR="0" indent="-457200">
              <a:spcBef>
                <a:spcPts val="0"/>
              </a:spcBef>
              <a:spcAft>
                <a:spcPts val="1000"/>
              </a:spcAft>
              <a:buFont typeface="Arial" panose="020B0604020202020204" pitchFamily="34" charset="0"/>
              <a:buChar char="•"/>
            </a:pPr>
            <a:r>
              <a:rPr lang="en-US" sz="1600" dirty="0">
                <a:effectLst/>
                <a:latin typeface="ArialMT"/>
                <a:ea typeface="Calibri" panose="020F0502020204030204" pitchFamily="34" charset="0"/>
              </a:rPr>
              <a:t>EUCAST (2022). Breakpoint tables for interpretation of MICs and zone diameters. Version 12.0, January 2022</a:t>
            </a:r>
          </a:p>
          <a:p>
            <a:pPr marL="457200" marR="0" indent="-457200">
              <a:spcBef>
                <a:spcPts val="0"/>
              </a:spcBef>
              <a:spcAft>
                <a:spcPts val="1000"/>
              </a:spcAft>
              <a:buFont typeface="Arial" panose="020B0604020202020204" pitchFamily="34" charset="0"/>
              <a:buChar char="•"/>
            </a:pPr>
            <a:r>
              <a:rPr lang="en-US" sz="1600" b="0" i="0" u="none" strike="noStrike" baseline="0" dirty="0">
                <a:latin typeface="ArialMT"/>
              </a:rPr>
              <a:t>Magiorakos AP, et al.</a:t>
            </a:r>
            <a:r>
              <a:rPr lang="en-US" sz="1600" dirty="0">
                <a:latin typeface="ArialMT"/>
              </a:rPr>
              <a:t> (2012</a:t>
            </a:r>
            <a:r>
              <a:rPr lang="en-US" sz="1600" b="0" i="0" u="none" strike="noStrike" baseline="0" dirty="0">
                <a:latin typeface="ArialMT"/>
              </a:rPr>
              <a:t>) Multidrug-resistant, extensively drug-resistant</a:t>
            </a:r>
            <a:r>
              <a:rPr lang="en-US" sz="1600" dirty="0">
                <a:latin typeface="ArialMT"/>
              </a:rPr>
              <a:t> </a:t>
            </a:r>
            <a:r>
              <a:rPr lang="en-US" sz="1600" b="0" i="0" u="none" strike="noStrike" baseline="0" dirty="0">
                <a:latin typeface="ArialMT"/>
              </a:rPr>
              <a:t>and pandrug-resistant bacteria: an international expert proposal for interim standard definitions for acquired resistance. </a:t>
            </a:r>
            <a:r>
              <a:rPr lang="en-US" sz="1600" b="0" i="1" u="none" strike="noStrike" baseline="0" dirty="0">
                <a:latin typeface="ArialMT"/>
              </a:rPr>
              <a:t>Clin. Microbiol. Infect. </a:t>
            </a:r>
            <a:r>
              <a:rPr lang="en-US" sz="1600" b="0" i="0" u="none" strike="noStrike" baseline="0" dirty="0">
                <a:latin typeface="ArialMT"/>
              </a:rPr>
              <a:t>18: 268-281.10.1111/j.1469-0691.2011.03570.x</a:t>
            </a:r>
            <a:endParaRPr lang="en-US" sz="1600" dirty="0">
              <a:effectLst/>
              <a:latin typeface="ArialMT"/>
              <a:ea typeface="Calibri" panose="020F0502020204030204" pitchFamily="34" charset="0"/>
            </a:endParaRPr>
          </a:p>
        </p:txBody>
      </p:sp>
      <p:pic>
        <p:nvPicPr>
          <p:cNvPr id="34" name="Picture 33">
            <a:extLst>
              <a:ext uri="{FF2B5EF4-FFF2-40B4-BE49-F238E27FC236}">
                <a16:creationId xmlns:a16="http://schemas.microsoft.com/office/drawing/2014/main" id="{92F67323-D343-4163-B78D-EC7B5790B8B0}"/>
              </a:ext>
            </a:extLst>
          </p:cNvPr>
          <p:cNvPicPr>
            <a:picLocks noChangeAspect="1"/>
          </p:cNvPicPr>
          <p:nvPr/>
        </p:nvPicPr>
        <p:blipFill rotWithShape="1">
          <a:blip r:embed="rId4"/>
          <a:srcRect t="47762" r="80695" b="45402"/>
          <a:stretch/>
        </p:blipFill>
        <p:spPr>
          <a:xfrm>
            <a:off x="29652409" y="13260331"/>
            <a:ext cx="2489001" cy="400249"/>
          </a:xfrm>
          <a:prstGeom prst="rect">
            <a:avLst/>
          </a:prstGeom>
        </p:spPr>
      </p:pic>
      <p:pic>
        <p:nvPicPr>
          <p:cNvPr id="35" name="Picture 34">
            <a:extLst>
              <a:ext uri="{FF2B5EF4-FFF2-40B4-BE49-F238E27FC236}">
                <a16:creationId xmlns:a16="http://schemas.microsoft.com/office/drawing/2014/main" id="{528472B2-64E6-4B21-A02A-C19A675B3F8A}"/>
              </a:ext>
            </a:extLst>
          </p:cNvPr>
          <p:cNvPicPr>
            <a:picLocks noChangeAspect="1"/>
          </p:cNvPicPr>
          <p:nvPr/>
        </p:nvPicPr>
        <p:blipFill rotWithShape="1">
          <a:blip r:embed="rId4"/>
          <a:srcRect l="68614" t="47762" r="7256" b="44440"/>
          <a:stretch/>
        </p:blipFill>
        <p:spPr>
          <a:xfrm>
            <a:off x="29542973" y="16280638"/>
            <a:ext cx="3111016" cy="456531"/>
          </a:xfrm>
          <a:prstGeom prst="rect">
            <a:avLst/>
          </a:prstGeom>
        </p:spPr>
      </p:pic>
      <p:sp>
        <p:nvSpPr>
          <p:cNvPr id="51" name="TextBox 50">
            <a:extLst>
              <a:ext uri="{FF2B5EF4-FFF2-40B4-BE49-F238E27FC236}">
                <a16:creationId xmlns:a16="http://schemas.microsoft.com/office/drawing/2014/main" id="{58BBC14E-498E-4AE0-A2E1-A9342F42A8FD}"/>
              </a:ext>
            </a:extLst>
          </p:cNvPr>
          <p:cNvSpPr txBox="1"/>
          <p:nvPr/>
        </p:nvSpPr>
        <p:spPr>
          <a:xfrm>
            <a:off x="34207049" y="16727908"/>
            <a:ext cx="6629569" cy="2462213"/>
          </a:xfrm>
          <a:prstGeom prst="rect">
            <a:avLst/>
          </a:prstGeom>
          <a:noFill/>
        </p:spPr>
        <p:txBody>
          <a:bodyPr wrap="square" rtlCol="0">
            <a:spAutoFit/>
          </a:bodyPr>
          <a:lstStyle/>
          <a:p>
            <a:pPr marR="0">
              <a:spcBef>
                <a:spcPts val="0"/>
              </a:spcBef>
              <a:spcAft>
                <a:spcPts val="1200"/>
              </a:spcAft>
            </a:pPr>
            <a:r>
              <a:rPr lang="en-US" dirty="0">
                <a:effectLst/>
                <a:latin typeface="ArialMT"/>
                <a:ea typeface="Calibri" panose="020F0502020204030204" pitchFamily="34" charset="0"/>
              </a:rPr>
              <a:t>This project has been funded in whole or in part with Federal funds from the Office of the Assistant Secretary for Preparedness and Response, Biomedical Advanced Research and Development Authority, under OTA Agreement No. HHSO100201300011C.</a:t>
            </a:r>
          </a:p>
          <a:p>
            <a:pPr marR="0">
              <a:spcBef>
                <a:spcPts val="0"/>
              </a:spcBef>
              <a:spcAft>
                <a:spcPts val="1200"/>
              </a:spcAft>
            </a:pPr>
            <a:r>
              <a:rPr lang="en-US" dirty="0">
                <a:effectLst/>
                <a:latin typeface="ArialMT"/>
                <a:ea typeface="Calibri" panose="020F0502020204030204" pitchFamily="34" charset="0"/>
              </a:rPr>
              <a:t>This study at JMI Laboratories was supported by GlaxoSmithKline</a:t>
            </a:r>
            <a:r>
              <a:rPr lang="en-US" dirty="0">
                <a:latin typeface="ArialMT"/>
                <a:ea typeface="Calibri" panose="020F0502020204030204" pitchFamily="34" charset="0"/>
              </a:rPr>
              <a:t> and </a:t>
            </a:r>
            <a:r>
              <a:rPr lang="en-US" dirty="0">
                <a:effectLst/>
                <a:latin typeface="ArialMT"/>
                <a:ea typeface="Calibri" panose="020F0502020204030204" pitchFamily="34" charset="0"/>
              </a:rPr>
              <a:t>JMI received compensation for poster preparation.</a:t>
            </a:r>
          </a:p>
        </p:txBody>
      </p:sp>
      <p:grpSp>
        <p:nvGrpSpPr>
          <p:cNvPr id="44" name="Group 43">
            <a:extLst>
              <a:ext uri="{FF2B5EF4-FFF2-40B4-BE49-F238E27FC236}">
                <a16:creationId xmlns:a16="http://schemas.microsoft.com/office/drawing/2014/main" id="{454ABB77-A1EB-FDCC-9659-184A034C83A1}"/>
              </a:ext>
            </a:extLst>
          </p:cNvPr>
          <p:cNvGrpSpPr/>
          <p:nvPr/>
        </p:nvGrpSpPr>
        <p:grpSpPr>
          <a:xfrm>
            <a:off x="512605" y="9348212"/>
            <a:ext cx="7591089" cy="842801"/>
            <a:chOff x="82837" y="8866534"/>
            <a:chExt cx="7591089" cy="958556"/>
          </a:xfrm>
        </p:grpSpPr>
        <p:sp>
          <p:nvSpPr>
            <p:cNvPr id="45" name="Freeform 233">
              <a:extLst>
                <a:ext uri="{FF2B5EF4-FFF2-40B4-BE49-F238E27FC236}">
                  <a16:creationId xmlns:a16="http://schemas.microsoft.com/office/drawing/2014/main" id="{48003C61-992A-A357-9614-075216A62E43}"/>
                </a:ext>
              </a:extLst>
            </p:cNvPr>
            <p:cNvSpPr>
              <a:spLocks noEditPoints="1"/>
            </p:cNvSpPr>
            <p:nvPr/>
          </p:nvSpPr>
          <p:spPr bwMode="auto">
            <a:xfrm>
              <a:off x="82837" y="8916044"/>
              <a:ext cx="859536" cy="859536"/>
            </a:xfrm>
            <a:custGeom>
              <a:avLst/>
              <a:gdLst>
                <a:gd name="T0" fmla="*/ 85 w 170"/>
                <a:gd name="T1" fmla="*/ 0 h 171"/>
                <a:gd name="T2" fmla="*/ 0 w 170"/>
                <a:gd name="T3" fmla="*/ 85 h 171"/>
                <a:gd name="T4" fmla="*/ 85 w 170"/>
                <a:gd name="T5" fmla="*/ 171 h 171"/>
                <a:gd name="T6" fmla="*/ 170 w 170"/>
                <a:gd name="T7" fmla="*/ 85 h 171"/>
                <a:gd name="T8" fmla="*/ 85 w 170"/>
                <a:gd name="T9" fmla="*/ 0 h 171"/>
                <a:gd name="T10" fmla="*/ 125 w 170"/>
                <a:gd name="T11" fmla="*/ 59 h 171"/>
                <a:gd name="T12" fmla="*/ 121 w 170"/>
                <a:gd name="T13" fmla="*/ 63 h 171"/>
                <a:gd name="T14" fmla="*/ 92 w 170"/>
                <a:gd name="T15" fmla="*/ 63 h 171"/>
                <a:gd name="T16" fmla="*/ 88 w 170"/>
                <a:gd name="T17" fmla="*/ 59 h 171"/>
                <a:gd name="T18" fmla="*/ 88 w 170"/>
                <a:gd name="T19" fmla="*/ 53 h 171"/>
                <a:gd name="T20" fmla="*/ 54 w 170"/>
                <a:gd name="T21" fmla="*/ 53 h 171"/>
                <a:gd name="T22" fmla="*/ 54 w 170"/>
                <a:gd name="T23" fmla="*/ 74 h 171"/>
                <a:gd name="T24" fmla="*/ 67 w 170"/>
                <a:gd name="T25" fmla="*/ 74 h 171"/>
                <a:gd name="T26" fmla="*/ 70 w 170"/>
                <a:gd name="T27" fmla="*/ 77 h 171"/>
                <a:gd name="T28" fmla="*/ 70 w 170"/>
                <a:gd name="T29" fmla="*/ 84 h 171"/>
                <a:gd name="T30" fmla="*/ 88 w 170"/>
                <a:gd name="T31" fmla="*/ 84 h 171"/>
                <a:gd name="T32" fmla="*/ 88 w 170"/>
                <a:gd name="T33" fmla="*/ 77 h 171"/>
                <a:gd name="T34" fmla="*/ 92 w 170"/>
                <a:gd name="T35" fmla="*/ 74 h 171"/>
                <a:gd name="T36" fmla="*/ 121 w 170"/>
                <a:gd name="T37" fmla="*/ 74 h 171"/>
                <a:gd name="T38" fmla="*/ 125 w 170"/>
                <a:gd name="T39" fmla="*/ 77 h 171"/>
                <a:gd name="T40" fmla="*/ 125 w 170"/>
                <a:gd name="T41" fmla="*/ 93 h 171"/>
                <a:gd name="T42" fmla="*/ 121 w 170"/>
                <a:gd name="T43" fmla="*/ 97 h 171"/>
                <a:gd name="T44" fmla="*/ 92 w 170"/>
                <a:gd name="T45" fmla="*/ 97 h 171"/>
                <a:gd name="T46" fmla="*/ 88 w 170"/>
                <a:gd name="T47" fmla="*/ 93 h 171"/>
                <a:gd name="T48" fmla="*/ 88 w 170"/>
                <a:gd name="T49" fmla="*/ 87 h 171"/>
                <a:gd name="T50" fmla="*/ 70 w 170"/>
                <a:gd name="T51" fmla="*/ 87 h 171"/>
                <a:gd name="T52" fmla="*/ 70 w 170"/>
                <a:gd name="T53" fmla="*/ 93 h 171"/>
                <a:gd name="T54" fmla="*/ 67 w 170"/>
                <a:gd name="T55" fmla="*/ 97 h 171"/>
                <a:gd name="T56" fmla="*/ 54 w 170"/>
                <a:gd name="T57" fmla="*/ 97 h 171"/>
                <a:gd name="T58" fmla="*/ 54 w 170"/>
                <a:gd name="T59" fmla="*/ 118 h 171"/>
                <a:gd name="T60" fmla="*/ 88 w 170"/>
                <a:gd name="T61" fmla="*/ 118 h 171"/>
                <a:gd name="T62" fmla="*/ 88 w 170"/>
                <a:gd name="T63" fmla="*/ 112 h 171"/>
                <a:gd name="T64" fmla="*/ 92 w 170"/>
                <a:gd name="T65" fmla="*/ 108 h 171"/>
                <a:gd name="T66" fmla="*/ 121 w 170"/>
                <a:gd name="T67" fmla="*/ 108 h 171"/>
                <a:gd name="T68" fmla="*/ 125 w 170"/>
                <a:gd name="T69" fmla="*/ 112 h 171"/>
                <a:gd name="T70" fmla="*/ 125 w 170"/>
                <a:gd name="T71" fmla="*/ 127 h 171"/>
                <a:gd name="T72" fmla="*/ 121 w 170"/>
                <a:gd name="T73" fmla="*/ 131 h 171"/>
                <a:gd name="T74" fmla="*/ 92 w 170"/>
                <a:gd name="T75" fmla="*/ 131 h 171"/>
                <a:gd name="T76" fmla="*/ 88 w 170"/>
                <a:gd name="T77" fmla="*/ 127 h 171"/>
                <a:gd name="T78" fmla="*/ 88 w 170"/>
                <a:gd name="T79" fmla="*/ 121 h 171"/>
                <a:gd name="T80" fmla="*/ 52 w 170"/>
                <a:gd name="T81" fmla="*/ 121 h 171"/>
                <a:gd name="T82" fmla="*/ 50 w 170"/>
                <a:gd name="T83" fmla="*/ 120 h 171"/>
                <a:gd name="T84" fmla="*/ 50 w 170"/>
                <a:gd name="T85" fmla="*/ 97 h 171"/>
                <a:gd name="T86" fmla="*/ 37 w 170"/>
                <a:gd name="T87" fmla="*/ 97 h 171"/>
                <a:gd name="T88" fmla="*/ 34 w 170"/>
                <a:gd name="T89" fmla="*/ 93 h 171"/>
                <a:gd name="T90" fmla="*/ 34 w 170"/>
                <a:gd name="T91" fmla="*/ 77 h 171"/>
                <a:gd name="T92" fmla="*/ 37 w 170"/>
                <a:gd name="T93" fmla="*/ 74 h 171"/>
                <a:gd name="T94" fmla="*/ 50 w 170"/>
                <a:gd name="T95" fmla="*/ 74 h 171"/>
                <a:gd name="T96" fmla="*/ 50 w 170"/>
                <a:gd name="T97" fmla="*/ 51 h 171"/>
                <a:gd name="T98" fmla="*/ 52 w 170"/>
                <a:gd name="T99" fmla="*/ 50 h 171"/>
                <a:gd name="T100" fmla="*/ 88 w 170"/>
                <a:gd name="T101" fmla="*/ 50 h 171"/>
                <a:gd name="T102" fmla="*/ 88 w 170"/>
                <a:gd name="T103" fmla="*/ 43 h 171"/>
                <a:gd name="T104" fmla="*/ 92 w 170"/>
                <a:gd name="T105" fmla="*/ 40 h 171"/>
                <a:gd name="T106" fmla="*/ 121 w 170"/>
                <a:gd name="T107" fmla="*/ 40 h 171"/>
                <a:gd name="T108" fmla="*/ 125 w 170"/>
                <a:gd name="T109" fmla="*/ 43 h 171"/>
                <a:gd name="T110" fmla="*/ 125 w 170"/>
                <a:gd name="T111" fmla="*/ 59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70" h="171">
                  <a:moveTo>
                    <a:pt x="85" y="0"/>
                  </a:moveTo>
                  <a:cubicBezTo>
                    <a:pt x="38" y="0"/>
                    <a:pt x="0" y="38"/>
                    <a:pt x="0" y="85"/>
                  </a:cubicBezTo>
                  <a:cubicBezTo>
                    <a:pt x="0" y="133"/>
                    <a:pt x="38" y="171"/>
                    <a:pt x="85" y="171"/>
                  </a:cubicBezTo>
                  <a:cubicBezTo>
                    <a:pt x="132" y="171"/>
                    <a:pt x="170" y="133"/>
                    <a:pt x="170" y="85"/>
                  </a:cubicBezTo>
                  <a:cubicBezTo>
                    <a:pt x="170" y="38"/>
                    <a:pt x="132" y="0"/>
                    <a:pt x="85" y="0"/>
                  </a:cubicBezTo>
                  <a:close/>
                  <a:moveTo>
                    <a:pt x="125" y="59"/>
                  </a:moveTo>
                  <a:cubicBezTo>
                    <a:pt x="125" y="61"/>
                    <a:pt x="123" y="63"/>
                    <a:pt x="121" y="63"/>
                  </a:cubicBezTo>
                  <a:cubicBezTo>
                    <a:pt x="92" y="63"/>
                    <a:pt x="92" y="63"/>
                    <a:pt x="92" y="63"/>
                  </a:cubicBezTo>
                  <a:cubicBezTo>
                    <a:pt x="90" y="63"/>
                    <a:pt x="88" y="61"/>
                    <a:pt x="88" y="59"/>
                  </a:cubicBezTo>
                  <a:cubicBezTo>
                    <a:pt x="88" y="53"/>
                    <a:pt x="88" y="53"/>
                    <a:pt x="88" y="53"/>
                  </a:cubicBezTo>
                  <a:cubicBezTo>
                    <a:pt x="54" y="53"/>
                    <a:pt x="54" y="53"/>
                    <a:pt x="54" y="53"/>
                  </a:cubicBezTo>
                  <a:cubicBezTo>
                    <a:pt x="54" y="74"/>
                    <a:pt x="54" y="74"/>
                    <a:pt x="54" y="74"/>
                  </a:cubicBezTo>
                  <a:cubicBezTo>
                    <a:pt x="67" y="74"/>
                    <a:pt x="67" y="74"/>
                    <a:pt x="67" y="74"/>
                  </a:cubicBezTo>
                  <a:cubicBezTo>
                    <a:pt x="69" y="74"/>
                    <a:pt x="70" y="76"/>
                    <a:pt x="70" y="77"/>
                  </a:cubicBezTo>
                  <a:cubicBezTo>
                    <a:pt x="70" y="84"/>
                    <a:pt x="70" y="84"/>
                    <a:pt x="70" y="84"/>
                  </a:cubicBezTo>
                  <a:cubicBezTo>
                    <a:pt x="88" y="84"/>
                    <a:pt x="88" y="84"/>
                    <a:pt x="88" y="84"/>
                  </a:cubicBezTo>
                  <a:cubicBezTo>
                    <a:pt x="88" y="77"/>
                    <a:pt x="88" y="77"/>
                    <a:pt x="88" y="77"/>
                  </a:cubicBezTo>
                  <a:cubicBezTo>
                    <a:pt x="88" y="76"/>
                    <a:pt x="90" y="74"/>
                    <a:pt x="92" y="74"/>
                  </a:cubicBezTo>
                  <a:cubicBezTo>
                    <a:pt x="121" y="74"/>
                    <a:pt x="121" y="74"/>
                    <a:pt x="121" y="74"/>
                  </a:cubicBezTo>
                  <a:cubicBezTo>
                    <a:pt x="123" y="74"/>
                    <a:pt x="125" y="76"/>
                    <a:pt x="125" y="77"/>
                  </a:cubicBezTo>
                  <a:cubicBezTo>
                    <a:pt x="125" y="93"/>
                    <a:pt x="125" y="93"/>
                    <a:pt x="125" y="93"/>
                  </a:cubicBezTo>
                  <a:cubicBezTo>
                    <a:pt x="125" y="95"/>
                    <a:pt x="123" y="97"/>
                    <a:pt x="121" y="97"/>
                  </a:cubicBezTo>
                  <a:cubicBezTo>
                    <a:pt x="92" y="97"/>
                    <a:pt x="92" y="97"/>
                    <a:pt x="92" y="97"/>
                  </a:cubicBezTo>
                  <a:cubicBezTo>
                    <a:pt x="90" y="97"/>
                    <a:pt x="88" y="95"/>
                    <a:pt x="88" y="93"/>
                  </a:cubicBezTo>
                  <a:cubicBezTo>
                    <a:pt x="88" y="87"/>
                    <a:pt x="88" y="87"/>
                    <a:pt x="88" y="87"/>
                  </a:cubicBezTo>
                  <a:cubicBezTo>
                    <a:pt x="70" y="87"/>
                    <a:pt x="70" y="87"/>
                    <a:pt x="70" y="87"/>
                  </a:cubicBezTo>
                  <a:cubicBezTo>
                    <a:pt x="70" y="93"/>
                    <a:pt x="70" y="93"/>
                    <a:pt x="70" y="93"/>
                  </a:cubicBezTo>
                  <a:cubicBezTo>
                    <a:pt x="70" y="95"/>
                    <a:pt x="69" y="97"/>
                    <a:pt x="67" y="97"/>
                  </a:cubicBezTo>
                  <a:cubicBezTo>
                    <a:pt x="54" y="97"/>
                    <a:pt x="54" y="97"/>
                    <a:pt x="54" y="97"/>
                  </a:cubicBezTo>
                  <a:cubicBezTo>
                    <a:pt x="54" y="118"/>
                    <a:pt x="54" y="118"/>
                    <a:pt x="54" y="118"/>
                  </a:cubicBezTo>
                  <a:cubicBezTo>
                    <a:pt x="88" y="118"/>
                    <a:pt x="88" y="118"/>
                    <a:pt x="88" y="118"/>
                  </a:cubicBezTo>
                  <a:cubicBezTo>
                    <a:pt x="88" y="112"/>
                    <a:pt x="88" y="112"/>
                    <a:pt x="88" y="112"/>
                  </a:cubicBezTo>
                  <a:cubicBezTo>
                    <a:pt x="88" y="110"/>
                    <a:pt x="90" y="108"/>
                    <a:pt x="92" y="108"/>
                  </a:cubicBezTo>
                  <a:cubicBezTo>
                    <a:pt x="121" y="108"/>
                    <a:pt x="121" y="108"/>
                    <a:pt x="121" y="108"/>
                  </a:cubicBezTo>
                  <a:cubicBezTo>
                    <a:pt x="123" y="108"/>
                    <a:pt x="125" y="110"/>
                    <a:pt x="125" y="112"/>
                  </a:cubicBezTo>
                  <a:cubicBezTo>
                    <a:pt x="125" y="127"/>
                    <a:pt x="125" y="127"/>
                    <a:pt x="125" y="127"/>
                  </a:cubicBezTo>
                  <a:cubicBezTo>
                    <a:pt x="125" y="129"/>
                    <a:pt x="123" y="131"/>
                    <a:pt x="121" y="131"/>
                  </a:cubicBezTo>
                  <a:cubicBezTo>
                    <a:pt x="92" y="131"/>
                    <a:pt x="92" y="131"/>
                    <a:pt x="92" y="131"/>
                  </a:cubicBezTo>
                  <a:cubicBezTo>
                    <a:pt x="90" y="131"/>
                    <a:pt x="88" y="129"/>
                    <a:pt x="88" y="127"/>
                  </a:cubicBezTo>
                  <a:cubicBezTo>
                    <a:pt x="88" y="121"/>
                    <a:pt x="88" y="121"/>
                    <a:pt x="88" y="121"/>
                  </a:cubicBezTo>
                  <a:cubicBezTo>
                    <a:pt x="52" y="121"/>
                    <a:pt x="52" y="121"/>
                    <a:pt x="52" y="121"/>
                  </a:cubicBezTo>
                  <a:cubicBezTo>
                    <a:pt x="51" y="121"/>
                    <a:pt x="50" y="120"/>
                    <a:pt x="50" y="120"/>
                  </a:cubicBezTo>
                  <a:cubicBezTo>
                    <a:pt x="50" y="97"/>
                    <a:pt x="50" y="97"/>
                    <a:pt x="50" y="97"/>
                  </a:cubicBezTo>
                  <a:cubicBezTo>
                    <a:pt x="37" y="97"/>
                    <a:pt x="37" y="97"/>
                    <a:pt x="37" y="97"/>
                  </a:cubicBezTo>
                  <a:cubicBezTo>
                    <a:pt x="35" y="97"/>
                    <a:pt x="34" y="95"/>
                    <a:pt x="34" y="93"/>
                  </a:cubicBezTo>
                  <a:cubicBezTo>
                    <a:pt x="34" y="77"/>
                    <a:pt x="34" y="77"/>
                    <a:pt x="34" y="77"/>
                  </a:cubicBezTo>
                  <a:cubicBezTo>
                    <a:pt x="34" y="76"/>
                    <a:pt x="35" y="74"/>
                    <a:pt x="37" y="74"/>
                  </a:cubicBezTo>
                  <a:cubicBezTo>
                    <a:pt x="50" y="74"/>
                    <a:pt x="50" y="74"/>
                    <a:pt x="50" y="74"/>
                  </a:cubicBezTo>
                  <a:cubicBezTo>
                    <a:pt x="50" y="51"/>
                    <a:pt x="50" y="51"/>
                    <a:pt x="50" y="51"/>
                  </a:cubicBezTo>
                  <a:cubicBezTo>
                    <a:pt x="50" y="50"/>
                    <a:pt x="51" y="50"/>
                    <a:pt x="52" y="50"/>
                  </a:cubicBezTo>
                  <a:cubicBezTo>
                    <a:pt x="88" y="50"/>
                    <a:pt x="88" y="50"/>
                    <a:pt x="88" y="50"/>
                  </a:cubicBezTo>
                  <a:cubicBezTo>
                    <a:pt x="88" y="43"/>
                    <a:pt x="88" y="43"/>
                    <a:pt x="88" y="43"/>
                  </a:cubicBezTo>
                  <a:cubicBezTo>
                    <a:pt x="88" y="41"/>
                    <a:pt x="90" y="40"/>
                    <a:pt x="92" y="40"/>
                  </a:cubicBezTo>
                  <a:cubicBezTo>
                    <a:pt x="121" y="40"/>
                    <a:pt x="121" y="40"/>
                    <a:pt x="121" y="40"/>
                  </a:cubicBezTo>
                  <a:cubicBezTo>
                    <a:pt x="123" y="40"/>
                    <a:pt x="125" y="41"/>
                    <a:pt x="125" y="43"/>
                  </a:cubicBezTo>
                  <a:lnTo>
                    <a:pt x="125" y="59"/>
                  </a:lnTo>
                  <a:close/>
                </a:path>
              </a:pathLst>
            </a:custGeom>
            <a:solidFill>
              <a:srgbClr val="EC66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6" name="TextBox 45">
              <a:extLst>
                <a:ext uri="{FF2B5EF4-FFF2-40B4-BE49-F238E27FC236}">
                  <a16:creationId xmlns:a16="http://schemas.microsoft.com/office/drawing/2014/main" id="{23CF52DA-3540-477F-E769-ADD86B2BB79B}"/>
                </a:ext>
              </a:extLst>
            </p:cNvPr>
            <p:cNvSpPr txBox="1"/>
            <p:nvPr/>
          </p:nvSpPr>
          <p:spPr>
            <a:xfrm>
              <a:off x="1262609" y="8866534"/>
              <a:ext cx="6411317" cy="958556"/>
            </a:xfrm>
            <a:prstGeom prst="rect">
              <a:avLst/>
            </a:prstGeom>
            <a:noFill/>
          </p:spPr>
          <p:txBody>
            <a:bodyPr wrap="square" rtlCol="0">
              <a:noAutofit/>
            </a:bodyPr>
            <a:lstStyle/>
            <a:p>
              <a:r>
                <a:rPr lang="en-US" sz="4800" dirty="0">
                  <a:solidFill>
                    <a:srgbClr val="F26D42"/>
                  </a:solidFill>
                  <a:latin typeface="Arial" panose="020B0604020202020204" pitchFamily="34" charset="0"/>
                  <a:cs typeface="Arial" panose="020B0604020202020204" pitchFamily="34" charset="0"/>
                </a:rPr>
                <a:t>Materials and Methods</a:t>
              </a:r>
            </a:p>
          </p:txBody>
        </p:sp>
      </p:grpSp>
      <p:sp>
        <p:nvSpPr>
          <p:cNvPr id="47" name="TextBox 46">
            <a:extLst>
              <a:ext uri="{FF2B5EF4-FFF2-40B4-BE49-F238E27FC236}">
                <a16:creationId xmlns:a16="http://schemas.microsoft.com/office/drawing/2014/main" id="{9B5F762D-B643-5007-8900-59D92526BE1B}"/>
              </a:ext>
            </a:extLst>
          </p:cNvPr>
          <p:cNvSpPr txBox="1"/>
          <p:nvPr/>
        </p:nvSpPr>
        <p:spPr>
          <a:xfrm>
            <a:off x="29652409" y="7694579"/>
            <a:ext cx="11055145" cy="847236"/>
          </a:xfrm>
          <a:prstGeom prst="rect">
            <a:avLst/>
          </a:prstGeom>
          <a:noFill/>
        </p:spPr>
        <p:txBody>
          <a:bodyPr wrap="square" rtlCol="0">
            <a:noAutofit/>
          </a:bodyPr>
          <a:lstStyle/>
          <a:p>
            <a:r>
              <a:rPr lang="en-US" dirty="0">
                <a:latin typeface="ArialMT"/>
                <a:cs typeface="Arial" panose="020B0604020202020204" pitchFamily="34" charset="0"/>
              </a:rPr>
              <a:t>Table 2 Distribution of MIC values for gepotidacin against isolate subsets with resistance to oral agents</a:t>
            </a:r>
          </a:p>
        </p:txBody>
      </p:sp>
      <p:sp>
        <p:nvSpPr>
          <p:cNvPr id="15" name="TextBox 14">
            <a:extLst>
              <a:ext uri="{FF2B5EF4-FFF2-40B4-BE49-F238E27FC236}">
                <a16:creationId xmlns:a16="http://schemas.microsoft.com/office/drawing/2014/main" id="{7EBD348E-6FEA-484B-B7D9-C480BFA670F3}"/>
              </a:ext>
            </a:extLst>
          </p:cNvPr>
          <p:cNvSpPr txBox="1"/>
          <p:nvPr/>
        </p:nvSpPr>
        <p:spPr>
          <a:xfrm>
            <a:off x="12077622" y="6979869"/>
            <a:ext cx="16459200" cy="615927"/>
          </a:xfrm>
          <a:prstGeom prst="rect">
            <a:avLst/>
          </a:prstGeom>
          <a:noFill/>
        </p:spPr>
        <p:txBody>
          <a:bodyPr wrap="square" rtlCol="0">
            <a:noAutofit/>
          </a:bodyPr>
          <a:lstStyle/>
          <a:p>
            <a:r>
              <a:rPr lang="en-US" sz="2800" dirty="0">
                <a:solidFill>
                  <a:schemeClr val="bg1"/>
                </a:solidFill>
                <a:latin typeface="ArialMT"/>
                <a:cs typeface="Arial" panose="020B0604020202020204" pitchFamily="34" charset="0"/>
              </a:rPr>
              <a:t>Table 1 Activity of gepotidacin and comparator antimicrobial agents tested against 1,331 </a:t>
            </a:r>
            <a:r>
              <a:rPr lang="en-US" sz="2800" i="1" dirty="0">
                <a:solidFill>
                  <a:schemeClr val="bg1"/>
                </a:solidFill>
                <a:latin typeface="ArialMT"/>
                <a:cs typeface="Arial" panose="020B0604020202020204" pitchFamily="34" charset="0"/>
              </a:rPr>
              <a:t>E. coli </a:t>
            </a:r>
            <a:r>
              <a:rPr lang="en-US" sz="2800" dirty="0">
                <a:solidFill>
                  <a:schemeClr val="bg1"/>
                </a:solidFill>
                <a:latin typeface="ArialMT"/>
                <a:cs typeface="Arial" panose="020B0604020202020204" pitchFamily="34" charset="0"/>
              </a:rPr>
              <a:t>isolates</a:t>
            </a:r>
          </a:p>
        </p:txBody>
      </p:sp>
      <p:pic>
        <p:nvPicPr>
          <p:cNvPr id="54" name="Picture 53" descr="Table&#10;&#10;Description automatically generated">
            <a:extLst>
              <a:ext uri="{FF2B5EF4-FFF2-40B4-BE49-F238E27FC236}">
                <a16:creationId xmlns:a16="http://schemas.microsoft.com/office/drawing/2014/main" id="{672F2C5D-9E1A-A79B-3C79-0463D2009EE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077622" y="7544946"/>
            <a:ext cx="16459200" cy="8315019"/>
          </a:xfrm>
          <a:prstGeom prst="rect">
            <a:avLst/>
          </a:prstGeom>
        </p:spPr>
      </p:pic>
    </p:spTree>
    <p:extLst>
      <p:ext uri="{BB962C8B-B14F-4D97-AF65-F5344CB8AC3E}">
        <p14:creationId xmlns:p14="http://schemas.microsoft.com/office/powerpoint/2010/main" val="23392560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5807</TotalTime>
  <Words>1060</Words>
  <Application>Microsoft Office PowerPoint</Application>
  <PresentationFormat>Custom</PresentationFormat>
  <Paragraphs>50</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Narrow</vt:lpstr>
      <vt:lpstr>Arial-BoldItalicMT</vt:lpstr>
      <vt:lpstr>ArialMT</vt:lpstr>
      <vt:lpstr>Calibri</vt:lpstr>
      <vt:lpstr>Calibri Light</vt:lpstr>
      <vt:lpstr>Roboto</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A</dc:creator>
  <cp:lastModifiedBy>Ryan A</cp:lastModifiedBy>
  <cp:revision>24</cp:revision>
  <dcterms:created xsi:type="dcterms:W3CDTF">2022-04-27T21:20:37Z</dcterms:created>
  <dcterms:modified xsi:type="dcterms:W3CDTF">2022-09-12T17:57:48Z</dcterms:modified>
</cp:coreProperties>
</file>